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Lst>
  <p:sldSz cy="6858000" cx="9144000"/>
  <p:notesSz cx="6858000" cy="9144000"/>
  <p:embeddedFontLst>
    <p:embeddedFont>
      <p:font typeface="Roboto Condensed"/>
      <p:regular r:id="rId143"/>
      <p:bold r:id="rId144"/>
      <p:italic r:id="rId145"/>
      <p:boldItalic r:id="rId146"/>
    </p:embeddedFont>
    <p:embeddedFont>
      <p:font typeface="Roboto Condensed Light"/>
      <p:regular r:id="rId147"/>
      <p:bold r:id="rId148"/>
      <p:italic r:id="rId149"/>
      <p:boldItalic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4D768A-F22D-4C22-9582-57144F012FEF}">
  <a:tblStyle styleId="{B64D768A-F22D-4C22-9582-57144F012F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RobotoCondensedLight-boldItalic.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RobotoCondensedLight-italic.fntdata"/><Relationship Id="rId4" Type="http://schemas.openxmlformats.org/officeDocument/2006/relationships/slideMaster" Target="slideMasters/slideMaster1.xml"/><Relationship Id="rId148" Type="http://schemas.openxmlformats.org/officeDocument/2006/relationships/font" Target="fonts/RobotoCondensedLight-bold.fntdata"/><Relationship Id="rId9" Type="http://schemas.openxmlformats.org/officeDocument/2006/relationships/slide" Target="slides/slide4.xml"/><Relationship Id="rId143" Type="http://schemas.openxmlformats.org/officeDocument/2006/relationships/font" Target="fonts/RobotoCondensed-regular.fntdata"/><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RobotoCondensedLight-regular.fntdata"/><Relationship Id="rId6" Type="http://schemas.openxmlformats.org/officeDocument/2006/relationships/slide" Target="slides/slide1.xml"/><Relationship Id="rId146" Type="http://schemas.openxmlformats.org/officeDocument/2006/relationships/font" Target="fonts/RobotoCondensed-boldItalic.fntdata"/><Relationship Id="rId7" Type="http://schemas.openxmlformats.org/officeDocument/2006/relationships/slide" Target="slides/slide2.xml"/><Relationship Id="rId145" Type="http://schemas.openxmlformats.org/officeDocument/2006/relationships/font" Target="fonts/RobotoCondensed-italic.fntdata"/><Relationship Id="rId8" Type="http://schemas.openxmlformats.org/officeDocument/2006/relationships/slide" Target="slides/slide3.xml"/><Relationship Id="rId144" Type="http://schemas.openxmlformats.org/officeDocument/2006/relationships/font" Target="fonts/RobotoCondensed-bold.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7f65d5b30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7f65d5b3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f65d5b309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f65d5b30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7276f1fc5e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7276f1fc5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7276f1fc5e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7276f1fc5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7276f1fc5e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7276f1fc5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7276f1fc5e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7276f1fc5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7276f1fc5e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7276f1fc5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7276f1fc5e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7276f1fc5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7276f1fc5e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7276f1fc5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7276f1fc5e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276f1fc5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7276f1fc5e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7276f1fc5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7276f1fc5e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7276f1fc5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276f1fc5e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276f1fc5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7276f1fc5e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7276f1fc5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7276f1fc5e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7276f1fc5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7276f1fc5e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7276f1fc5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7276f1fc5e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7276f1fc5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7276f1fc5e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7276f1fc5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7276f1fc5e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7276f1fc5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7276f1fc5e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7276f1fc5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7276f1fc5e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7276f1fc5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7276f1fc5e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7276f1fc5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7276f1fc5e_0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7276f1fc5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276f1fc5e_0_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276f1fc5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7276f1fc5e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7276f1fc5e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7276f1fc5e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7276f1fc5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7276f1fc5e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7276f1fc5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7276f1fc5e_0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7276f1fc5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7276f1fc5e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7276f1fc5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7f50f3e45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7f50f3e4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7276f1fc5e_0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7276f1fc5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7276f1fc5e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7276f1fc5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7276f1fc5e_0_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7276f1fc5e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7276f1fc5e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7276f1fc5e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f65d5b309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f65d5b30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7276f1fc5e_0_4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7276f1fc5e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7276f1fc5e_0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7276f1fc5e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7276f1fc5e_0_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7276f1fc5e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7276f1fc5e_0_4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7276f1fc5e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7276f1fc5e_0_4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7276f1fc5e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7276f1fc5e_0_4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7276f1fc5e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7276f1fc5e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7276f1fc5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7276f1fc5e_0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7276f1fc5e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f65d5b309_0_5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f65d5b309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f65d5b309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f65d5b30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f65d5b309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f65d5b30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f65d5b309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f65d5b30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f65d5b309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f65d5b30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65d5b309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65d5b30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751fd54f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751fd54f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f65d5b309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f65d5b30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f65d5b309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f65d5b30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f65d5b309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f65d5b30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f65d5b309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f65d5b30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f65d5b309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f65d5b30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f65d5b309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f65d5b30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f65d5b309_0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f65d5b30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f65d5b309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f65d5b30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7f65d5b309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f65d5b30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7f65d5b309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f65d5b30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796888018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79688801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7f65d5b309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f65d5b309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7f65d5b309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f65d5b309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f65d5b309_0_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f65d5b30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7f65d5b309_0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f65d5b309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f65d5b309_0_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f65d5b309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f65d5b309_0_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f65d5b30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f65d5b309_0_4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f65d5b309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f65d5b309_0_4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f65d5b309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7f65d5b309_0_4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f65d5b309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7f65d5b309_0_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f65d5b30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f65d5b309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f65d5b30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7f65d5b309_0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f65d5b309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f65d5b309_0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f65d5b309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7f65d5b309_0_5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f65d5b309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f65d5b309_0_5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f65d5b309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7f65d5b309_0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f65d5b309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7f65d5b309_0_5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f65d5b309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7f65d5b309_0_5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f65d5b30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f65d5b309_0_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f65d5b30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7f65d5b309_0_5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f65d5b309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7f65d5b309_0_6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7f65d5b309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f65d5b309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f65d5b30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7f65d5b309_0_6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7f65d5b309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7f65d5b309_0_6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7f65d5b309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7f65d5b309_0_6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f65d5b309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7f65d5b309_0_6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7f65d5b30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f65d5b309_0_6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f65d5b309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7f65d5b309_0_7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7f65d5b309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7f65d5b309_0_7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f65d5b309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7f65d5b309_0_7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f65d5b309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7f65d5b309_0_7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f65d5b309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7f65d5b309_0_7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7f65d5b309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7f65d5b309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f65d5b3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7f65d5b309_0_7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f65d5b309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f65d5b309_0_7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f65d5b309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7f65d5b309_0_6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f65d5b309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7f65d5b309_0_6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7f65d5b309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7f65d5b309_0_6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7f65d5b309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7f65d5b309_0_7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7f65d5b309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7f65d5b309_0_7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7f65d5b309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7f65d5b309_0_7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7f65d5b309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7276f1fc5e_0_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276f1fc5e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f65d5b309_0_7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f65d5b309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f65d5b309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f65d5b30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7f65d5b309_0_7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7f65d5b309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7f65d5b309_0_7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7f65d5b309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7f7296a5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f7296a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7f65d5b309_0_8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7f65d5b309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7f65d5b309_0_8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f65d5b309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f7296a5cd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f7296a5c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7f7296a5cd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7f7296a5c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7f7296a5cd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f7296a5c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7f7296a5cd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f7296a5c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7f7296a5cd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7f7296a5c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7f65d5b309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f65d5b3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7f7296a5cd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f7296a5cd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7f7296a5cd_2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7f7296a5cd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7f7296a5cd_2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7f7296a5cd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7f7296a5cd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7f7296a5cd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7f7296a5cd_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7f7296a5cd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7f7296a5cd_2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7f7296a5cd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7f7296a5cd_2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7f7296a5cd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7f7296a5cd_2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7f7296a5cd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7f7296a5cd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7f7296a5cd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7f7296a5cd_2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7f7296a5cd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7f65d5b30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f65d5b3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7f7296a5cd_2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f7296a5cd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7276f1fc5e_0_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7276f1fc5e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7f7296a5cd_2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7f7296a5cd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8e668947b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8e668947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7f7296a5cd_2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7f7296a5cd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726e6828c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726e6828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726e6828cb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726e6828c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726e6828cb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726e6828c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7276f1fc5e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7276f1fc5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7276f1fc5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7276f1fc5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lvl1pPr lvl="0">
              <a:spcBef>
                <a:spcPts val="0"/>
              </a:spcBef>
              <a:spcAft>
                <a:spcPts val="0"/>
              </a:spcAft>
              <a:buClr>
                <a:srgbClr val="000000"/>
              </a:buClr>
              <a:buSzPts val="3000"/>
              <a:buFont typeface="Roboto Condensed"/>
              <a:buNone/>
              <a:defRPr sz="3000">
                <a:solidFill>
                  <a:srgbClr val="000000"/>
                </a:solidFill>
                <a:latin typeface="Roboto Condensed"/>
                <a:ea typeface="Roboto Condensed"/>
                <a:cs typeface="Roboto Condensed"/>
                <a:sym typeface="Roboto Condense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5" name="Google Shape;15;p3"/>
          <p:cNvSpPr txBox="1"/>
          <p:nvPr>
            <p:ph idx="1" type="body"/>
          </p:nvPr>
        </p:nvSpPr>
        <p:spPr>
          <a:xfrm>
            <a:off x="457200" y="1081200"/>
            <a:ext cx="8229600" cy="54867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Font typeface="Roboto Condensed"/>
              <a:buChar char="➔"/>
              <a:defRPr sz="2400">
                <a:latin typeface="Roboto Condensed"/>
                <a:ea typeface="Roboto Condensed"/>
                <a:cs typeface="Roboto Condensed"/>
                <a:sym typeface="Roboto Condensed"/>
              </a:defRPr>
            </a:lvl1pPr>
            <a:lvl2pPr indent="-381000" lvl="1" marL="914400">
              <a:spcBef>
                <a:spcPts val="0"/>
              </a:spcBef>
              <a:spcAft>
                <a:spcPts val="0"/>
              </a:spcAft>
              <a:buSzPts val="2400"/>
              <a:buFont typeface="Roboto Condensed"/>
              <a:buChar char="◆"/>
              <a:defRPr>
                <a:latin typeface="Roboto Condensed"/>
                <a:ea typeface="Roboto Condensed"/>
                <a:cs typeface="Roboto Condensed"/>
                <a:sym typeface="Roboto Condensed"/>
              </a:defRPr>
            </a:lvl2pPr>
            <a:lvl3pPr indent="-381000" lvl="2" marL="1371600">
              <a:spcBef>
                <a:spcPts val="0"/>
              </a:spcBef>
              <a:spcAft>
                <a:spcPts val="0"/>
              </a:spcAft>
              <a:buSzPts val="2400"/>
              <a:buFont typeface="Roboto Condensed"/>
              <a:buChar char="●"/>
              <a:defRPr>
                <a:latin typeface="Roboto Condensed"/>
                <a:ea typeface="Roboto Condensed"/>
                <a:cs typeface="Roboto Condensed"/>
                <a:sym typeface="Roboto Condensed"/>
              </a:defRPr>
            </a:lvl3pPr>
            <a:lvl4pPr indent="-342900" lvl="3" marL="1828800">
              <a:spcBef>
                <a:spcPts val="0"/>
              </a:spcBef>
              <a:spcAft>
                <a:spcPts val="0"/>
              </a:spcAft>
              <a:buSzPts val="1800"/>
              <a:buFont typeface="Roboto Condensed"/>
              <a:buChar char="○"/>
              <a:defRPr>
                <a:latin typeface="Roboto Condensed"/>
                <a:ea typeface="Roboto Condensed"/>
                <a:cs typeface="Roboto Condensed"/>
                <a:sym typeface="Roboto Condensed"/>
              </a:defRPr>
            </a:lvl4pPr>
            <a:lvl5pPr indent="-342900" lvl="4" marL="2286000">
              <a:spcBef>
                <a:spcPts val="0"/>
              </a:spcBef>
              <a:spcAft>
                <a:spcPts val="0"/>
              </a:spcAft>
              <a:buSzPts val="1800"/>
              <a:buFont typeface="Roboto Condensed"/>
              <a:buChar char="◆"/>
              <a:defRPr>
                <a:latin typeface="Roboto Condensed"/>
                <a:ea typeface="Roboto Condensed"/>
                <a:cs typeface="Roboto Condensed"/>
                <a:sym typeface="Roboto Condensed"/>
              </a:defRPr>
            </a:lvl5pPr>
            <a:lvl6pPr indent="-342900" lvl="5" marL="2743200">
              <a:spcBef>
                <a:spcPts val="0"/>
              </a:spcBef>
              <a:spcAft>
                <a:spcPts val="0"/>
              </a:spcAft>
              <a:buSzPts val="1800"/>
              <a:buFont typeface="Roboto Condensed"/>
              <a:buChar char="●"/>
              <a:defRPr>
                <a:latin typeface="Roboto Condensed"/>
                <a:ea typeface="Roboto Condensed"/>
                <a:cs typeface="Roboto Condensed"/>
                <a:sym typeface="Roboto Condensed"/>
              </a:defRPr>
            </a:lvl6pPr>
            <a:lvl7pPr indent="-342900" lvl="6" marL="3200400">
              <a:spcBef>
                <a:spcPts val="0"/>
              </a:spcBef>
              <a:spcAft>
                <a:spcPts val="0"/>
              </a:spcAft>
              <a:buSzPts val="1800"/>
              <a:buFont typeface="Roboto Condensed"/>
              <a:buChar char="○"/>
              <a:defRPr>
                <a:latin typeface="Roboto Condensed"/>
                <a:ea typeface="Roboto Condensed"/>
                <a:cs typeface="Roboto Condensed"/>
                <a:sym typeface="Roboto Condensed"/>
              </a:defRPr>
            </a:lvl7pPr>
            <a:lvl8pPr indent="-342900" lvl="7" marL="3657600">
              <a:spcBef>
                <a:spcPts val="0"/>
              </a:spcBef>
              <a:spcAft>
                <a:spcPts val="0"/>
              </a:spcAft>
              <a:buSzPts val="1800"/>
              <a:buFont typeface="Roboto Condensed"/>
              <a:buChar char="◆"/>
              <a:defRPr>
                <a:latin typeface="Roboto Condensed"/>
                <a:ea typeface="Roboto Condensed"/>
                <a:cs typeface="Roboto Condensed"/>
                <a:sym typeface="Roboto Condensed"/>
              </a:defRPr>
            </a:lvl8pPr>
            <a:lvl9pPr indent="-342900" lvl="8" marL="4114800">
              <a:spcBef>
                <a:spcPts val="0"/>
              </a:spcBef>
              <a:spcAft>
                <a:spcPts val="0"/>
              </a:spcAft>
              <a:buSzPts val="1800"/>
              <a:buFont typeface="Roboto Condensed"/>
              <a:buChar char="●"/>
              <a:defRPr>
                <a:latin typeface="Roboto Condensed"/>
                <a:ea typeface="Roboto Condensed"/>
                <a:cs typeface="Roboto Condensed"/>
                <a:sym typeface="Roboto Condensed"/>
              </a:defRPr>
            </a:lvl9pPr>
          </a:lstStyle>
          <a:p/>
        </p:txBody>
      </p:sp>
      <p:sp>
        <p:nvSpPr>
          <p:cNvPr id="16" name="Google Shape;16;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295200" y="879600"/>
            <a:ext cx="8391600" cy="135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8" name="Google Shape;28;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47"/>
            <a:ext cx="8229600" cy="8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indent="-381000" lvl="1" marL="9144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indent="-381000" lvl="2" marL="13716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indent="-342900" lvl="3" marL="1828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indent="-342900" lvl="4" marL="22860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indent="-342900" lvl="5" marL="27432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indent="-342900" lvl="6" marL="32004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indent="-342900" lvl="7" marL="36576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indent="-342900" lvl="8" marL="4114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1.png"/><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1.png"/><Relationship Id="rId4" Type="http://schemas.openxmlformats.org/officeDocument/2006/relationships/image" Target="../media/image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1.png"/><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1.png"/><Relationship Id="rId4" Type="http://schemas.openxmlformats.org/officeDocument/2006/relationships/image" Target="../media/image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41.png"/><Relationship Id="rId4" Type="http://schemas.openxmlformats.org/officeDocument/2006/relationships/image" Target="../media/image4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41.png"/><Relationship Id="rId4" Type="http://schemas.openxmlformats.org/officeDocument/2006/relationships/image" Target="../media/image3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1.png"/><Relationship Id="rId4" Type="http://schemas.openxmlformats.org/officeDocument/2006/relationships/image" Target="../media/image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0.png"/><Relationship Id="rId4" Type="http://schemas.openxmlformats.org/officeDocument/2006/relationships/image" Target="../media/image4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1.png"/><Relationship Id="rId4"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4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4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4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4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4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4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7.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1.png"/><Relationship Id="rId4" Type="http://schemas.openxmlformats.org/officeDocument/2006/relationships/image" Target="../media/image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1.png"/><Relationship Id="rId4"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 name="Shape 34"/>
        <p:cNvGrpSpPr/>
        <p:nvPr/>
      </p:nvGrpSpPr>
      <p:grpSpPr>
        <a:xfrm>
          <a:off x="0" y="0"/>
          <a:ext cx="0" cy="0"/>
          <a:chOff x="0" y="0"/>
          <a:chExt cx="0" cy="0"/>
        </a:xfrm>
      </p:grpSpPr>
      <p:sp>
        <p:nvSpPr>
          <p:cNvPr id="35" name="Google Shape;35;p8"/>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Compression Algorithms</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
        <p:nvSpPr>
          <p:cNvPr id="36" name="Google Shape;36;p8"/>
          <p:cNvSpPr txBox="1"/>
          <p:nvPr>
            <p:ph type="ctrTitle"/>
          </p:nvPr>
        </p:nvSpPr>
        <p:spPr>
          <a:xfrm>
            <a:off x="292075" y="16696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Roboto Condensed"/>
                <a:ea typeface="Roboto Condensed"/>
                <a:cs typeface="Roboto Condensed"/>
                <a:sym typeface="Roboto Condensed"/>
              </a:rPr>
              <a:t>CE2103 - Algorithms and Data Structures II</a:t>
            </a:r>
            <a:br>
              <a:rPr lang="en" sz="1800">
                <a:solidFill>
                  <a:srgbClr val="F3F3F3"/>
                </a:solidFill>
                <a:latin typeface="Roboto Condensed"/>
                <a:ea typeface="Roboto Condensed"/>
                <a:cs typeface="Roboto Condensed"/>
                <a:sym typeface="Roboto Condensed"/>
              </a:rPr>
            </a:br>
            <a:endParaRPr sz="1800">
              <a:solidFill>
                <a:srgbClr val="F3F3F3"/>
              </a:solidFill>
              <a:latin typeface="Roboto Condensed"/>
              <a:ea typeface="Roboto Condensed"/>
              <a:cs typeface="Roboto Condensed"/>
              <a:sym typeface="Roboto Condensed"/>
            </a:endParaRPr>
          </a:p>
        </p:txBody>
      </p:sp>
      <p:pic>
        <p:nvPicPr>
          <p:cNvPr id="37" name="Google Shape;37;p8"/>
          <p:cNvPicPr preferRelativeResize="0"/>
          <p:nvPr/>
        </p:nvPicPr>
        <p:blipFill>
          <a:blip r:embed="rId3">
            <a:alphaModFix/>
          </a:blip>
          <a:stretch>
            <a:fillRect/>
          </a:stretch>
        </p:blipFill>
        <p:spPr>
          <a:xfrm flipH="1">
            <a:off x="5236275" y="2043800"/>
            <a:ext cx="3181024" cy="4628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4" name="Shape 94"/>
        <p:cNvGrpSpPr/>
        <p:nvPr/>
      </p:nvGrpSpPr>
      <p:grpSpPr>
        <a:xfrm>
          <a:off x="0" y="0"/>
          <a:ext cx="0" cy="0"/>
          <a:chOff x="0" y="0"/>
          <a:chExt cx="0" cy="0"/>
        </a:xfrm>
      </p:grpSpPr>
      <p:sp>
        <p:nvSpPr>
          <p:cNvPr id="95" name="Google Shape;95;p17"/>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Lossless Compression</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0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936" name="Google Shape;936;p107"/>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t>
            </a:r>
            <a:r>
              <a:rPr b="1" lang="en">
                <a:solidFill>
                  <a:srgbClr val="CC0000"/>
                </a:solidFill>
              </a:rPr>
              <a:t>ba</a:t>
            </a:r>
            <a:r>
              <a:rPr lang="en"/>
              <a:t>cabaca</a:t>
            </a:r>
            <a:r>
              <a:rPr lang="en" sz="2000"/>
              <a:t>”</a:t>
            </a:r>
            <a:endParaRPr sz="2000"/>
          </a:p>
          <a:p>
            <a:pPr indent="457200" lvl="0" marL="0" rtl="0" algn="l">
              <a:spcBef>
                <a:spcPts val="600"/>
              </a:spcBef>
              <a:spcAft>
                <a:spcPts val="0"/>
              </a:spcAft>
              <a:buNone/>
            </a:pPr>
            <a:r>
              <a:t/>
            </a:r>
            <a:endParaRPr/>
          </a:p>
        </p:txBody>
      </p:sp>
      <p:pic>
        <p:nvPicPr>
          <p:cNvPr id="937" name="Google Shape;937;p107"/>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938" name="Google Shape;938;p107"/>
          <p:cNvSpPr txBox="1"/>
          <p:nvPr/>
        </p:nvSpPr>
        <p:spPr>
          <a:xfrm>
            <a:off x="1559925" y="4451825"/>
            <a:ext cx="4342500" cy="168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939" name="Google Shape;939;p107"/>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b</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a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ba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940" name="Google Shape;940;p107"/>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941" name="Google Shape;941;p107"/>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a:t>
            </a:r>
            <a:endParaRPr sz="2400">
              <a:solidFill>
                <a:srgbClr val="222222"/>
              </a:solidFill>
              <a:highlight>
                <a:srgbClr val="F3F3F3"/>
              </a:highlight>
              <a:latin typeface="Roboto Condensed"/>
              <a:ea typeface="Roboto Condensed"/>
              <a:cs typeface="Roboto Condensed"/>
              <a:sym typeface="Roboto Condensed"/>
            </a:endParaRPr>
          </a:p>
        </p:txBody>
      </p:sp>
      <p:sp>
        <p:nvSpPr>
          <p:cNvPr id="942" name="Google Shape;942;p107"/>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943" name="Google Shape;943;p107"/>
          <p:cNvPicPr preferRelativeResize="0"/>
          <p:nvPr/>
        </p:nvPicPr>
        <p:blipFill>
          <a:blip r:embed="rId4">
            <a:alphaModFix/>
          </a:blip>
          <a:stretch>
            <a:fillRect/>
          </a:stretch>
        </p:blipFill>
        <p:spPr>
          <a:xfrm>
            <a:off x="8167350" y="3480550"/>
            <a:ext cx="519450" cy="5194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949" name="Google Shape;949;p10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t>
            </a:r>
            <a:r>
              <a:rPr lang="en"/>
              <a:t>b</a:t>
            </a:r>
            <a:r>
              <a:rPr b="1" lang="en">
                <a:solidFill>
                  <a:srgbClr val="CC0000"/>
                </a:solidFill>
              </a:rPr>
              <a:t>ac</a:t>
            </a:r>
            <a:r>
              <a:rPr lang="en"/>
              <a:t>abaca</a:t>
            </a:r>
            <a:r>
              <a:rPr lang="en" sz="2000"/>
              <a:t>”</a:t>
            </a:r>
            <a:endParaRPr sz="2000"/>
          </a:p>
          <a:p>
            <a:pPr indent="457200" lvl="0" marL="0" rtl="0" algn="l">
              <a:spcBef>
                <a:spcPts val="600"/>
              </a:spcBef>
              <a:spcAft>
                <a:spcPts val="0"/>
              </a:spcAft>
              <a:buNone/>
            </a:pPr>
            <a:r>
              <a:t/>
            </a:r>
            <a:endParaRPr/>
          </a:p>
        </p:txBody>
      </p:sp>
      <p:pic>
        <p:nvPicPr>
          <p:cNvPr id="950" name="Google Shape;950;p108"/>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951" name="Google Shape;951;p108"/>
          <p:cNvSpPr txBox="1"/>
          <p:nvPr/>
        </p:nvSpPr>
        <p:spPr>
          <a:xfrm>
            <a:off x="1559925" y="4809200"/>
            <a:ext cx="4342500" cy="133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952" name="Google Shape;952;p108"/>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c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ac</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953" name="Google Shape;953;p108"/>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954" name="Google Shape;954;p108"/>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a:t>
            </a:r>
            <a:endParaRPr sz="2400">
              <a:solidFill>
                <a:srgbClr val="222222"/>
              </a:solidFill>
              <a:highlight>
                <a:srgbClr val="F3F3F3"/>
              </a:highlight>
              <a:latin typeface="Roboto Condensed"/>
              <a:ea typeface="Roboto Condensed"/>
              <a:cs typeface="Roboto Condensed"/>
              <a:sym typeface="Roboto Condensed"/>
            </a:endParaRPr>
          </a:p>
        </p:txBody>
      </p:sp>
      <p:sp>
        <p:nvSpPr>
          <p:cNvPr id="955" name="Google Shape;955;p108"/>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956" name="Google Shape;956;p108"/>
          <p:cNvPicPr preferRelativeResize="0"/>
          <p:nvPr/>
        </p:nvPicPr>
        <p:blipFill>
          <a:blip r:embed="rId4">
            <a:alphaModFix/>
          </a:blip>
          <a:stretch>
            <a:fillRect/>
          </a:stretch>
        </p:blipFill>
        <p:spPr>
          <a:xfrm>
            <a:off x="8167350" y="3480550"/>
            <a:ext cx="519450" cy="5194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962" name="Google Shape;962;p109"/>
          <p:cNvSpPr txBox="1"/>
          <p:nvPr>
            <p:ph idx="1" type="body"/>
          </p:nvPr>
        </p:nvSpPr>
        <p:spPr>
          <a:xfrm>
            <a:off x="457200" y="11574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t>
            </a:r>
            <a:r>
              <a:rPr lang="en"/>
              <a:t>a</a:t>
            </a:r>
            <a:r>
              <a:rPr b="1" lang="en">
                <a:solidFill>
                  <a:srgbClr val="CC0000"/>
                </a:solidFill>
                <a:highlight>
                  <a:schemeClr val="lt1"/>
                </a:highlight>
              </a:rPr>
              <a:t>c</a:t>
            </a:r>
            <a:r>
              <a:rPr b="1" lang="en">
                <a:solidFill>
                  <a:srgbClr val="CC0000"/>
                </a:solidFill>
                <a:highlight>
                  <a:schemeClr val="lt1"/>
                </a:highlight>
              </a:rPr>
              <a:t>a</a:t>
            </a:r>
            <a:r>
              <a:rPr lang="en"/>
              <a:t>baca</a:t>
            </a:r>
            <a:r>
              <a:rPr lang="en" sz="2000"/>
              <a:t>”</a:t>
            </a:r>
            <a:endParaRPr sz="2000"/>
          </a:p>
          <a:p>
            <a:pPr indent="457200" lvl="0" marL="0" rtl="0" algn="l">
              <a:spcBef>
                <a:spcPts val="600"/>
              </a:spcBef>
              <a:spcAft>
                <a:spcPts val="0"/>
              </a:spcAft>
              <a:buNone/>
            </a:pPr>
            <a:r>
              <a:t/>
            </a:r>
            <a:endParaRPr/>
          </a:p>
        </p:txBody>
      </p:sp>
      <p:pic>
        <p:nvPicPr>
          <p:cNvPr id="963" name="Google Shape;963;p109"/>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964" name="Google Shape;964;p109"/>
          <p:cNvSpPr txBox="1"/>
          <p:nvPr/>
        </p:nvSpPr>
        <p:spPr>
          <a:xfrm>
            <a:off x="1559925" y="5140100"/>
            <a:ext cx="4342500" cy="100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965" name="Google Shape;965;p109"/>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c</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a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ca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966" name="Google Shape;966;p109"/>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967" name="Google Shape;967;p109"/>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a:t>
            </a:r>
            <a:endParaRPr sz="2400">
              <a:solidFill>
                <a:srgbClr val="222222"/>
              </a:solidFill>
              <a:highlight>
                <a:srgbClr val="F3F3F3"/>
              </a:highlight>
              <a:latin typeface="Roboto Condensed"/>
              <a:ea typeface="Roboto Condensed"/>
              <a:cs typeface="Roboto Condensed"/>
              <a:sym typeface="Roboto Condensed"/>
            </a:endParaRPr>
          </a:p>
        </p:txBody>
      </p:sp>
      <p:sp>
        <p:nvSpPr>
          <p:cNvPr id="968" name="Google Shape;968;p109"/>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969" name="Google Shape;969;p109"/>
          <p:cNvPicPr preferRelativeResize="0"/>
          <p:nvPr/>
        </p:nvPicPr>
        <p:blipFill>
          <a:blip r:embed="rId4">
            <a:alphaModFix/>
          </a:blip>
          <a:stretch>
            <a:fillRect/>
          </a:stretch>
        </p:blipFill>
        <p:spPr>
          <a:xfrm>
            <a:off x="8167350" y="3480550"/>
            <a:ext cx="519450" cy="5194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975" name="Google Shape;975;p110"/>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a:t>
            </a:r>
            <a:r>
              <a:rPr lang="en"/>
              <a:t>c</a:t>
            </a:r>
            <a:r>
              <a:rPr b="1" lang="en">
                <a:solidFill>
                  <a:srgbClr val="CC0000"/>
                </a:solidFill>
                <a:highlight>
                  <a:schemeClr val="lt1"/>
                </a:highlight>
              </a:rPr>
              <a:t>a</a:t>
            </a:r>
            <a:r>
              <a:rPr b="1" lang="en">
                <a:solidFill>
                  <a:srgbClr val="CC0000"/>
                </a:solidFill>
              </a:rPr>
              <a:t>b</a:t>
            </a:r>
            <a:r>
              <a:rPr lang="en"/>
              <a:t>aca</a:t>
            </a:r>
            <a:r>
              <a:rPr lang="en" sz="2000"/>
              <a:t>”</a:t>
            </a:r>
            <a:endParaRPr sz="2000"/>
          </a:p>
          <a:p>
            <a:pPr indent="457200" lvl="0" marL="0" rtl="0" algn="l">
              <a:spcBef>
                <a:spcPts val="600"/>
              </a:spcBef>
              <a:spcAft>
                <a:spcPts val="0"/>
              </a:spcAft>
              <a:buNone/>
            </a:pPr>
            <a:r>
              <a:t/>
            </a:r>
            <a:endParaRPr/>
          </a:p>
        </p:txBody>
      </p:sp>
      <p:pic>
        <p:nvPicPr>
          <p:cNvPr id="976" name="Google Shape;976;p110"/>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977" name="Google Shape;977;p110"/>
          <p:cNvSpPr txBox="1"/>
          <p:nvPr/>
        </p:nvSpPr>
        <p:spPr>
          <a:xfrm>
            <a:off x="1559925" y="5140100"/>
            <a:ext cx="4342500" cy="100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978" name="Google Shape;978;p110"/>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b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ab</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979" name="Google Shape;979;p110"/>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980" name="Google Shape;980;p110"/>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a:t>
            </a:r>
            <a:endParaRPr sz="2400">
              <a:solidFill>
                <a:srgbClr val="222222"/>
              </a:solidFill>
              <a:highlight>
                <a:srgbClr val="F3F3F3"/>
              </a:highlight>
              <a:latin typeface="Roboto Condensed"/>
              <a:ea typeface="Roboto Condensed"/>
              <a:cs typeface="Roboto Condensed"/>
              <a:sym typeface="Roboto Condensed"/>
            </a:endParaRPr>
          </a:p>
        </p:txBody>
      </p:sp>
      <p:sp>
        <p:nvSpPr>
          <p:cNvPr id="981" name="Google Shape;981;p110"/>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982" name="Google Shape;982;p110"/>
          <p:cNvPicPr preferRelativeResize="0"/>
          <p:nvPr/>
        </p:nvPicPr>
        <p:blipFill>
          <a:blip r:embed="rId4">
            <a:alphaModFix/>
          </a:blip>
          <a:stretch>
            <a:fillRect/>
          </a:stretch>
        </p:blipFill>
        <p:spPr>
          <a:xfrm>
            <a:off x="8091295" y="3400375"/>
            <a:ext cx="595505" cy="679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988" name="Google Shape;988;p111"/>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t>
            </a:r>
            <a:r>
              <a:rPr b="1" lang="en">
                <a:solidFill>
                  <a:srgbClr val="CC0000"/>
                </a:solidFill>
                <a:highlight>
                  <a:schemeClr val="lt1"/>
                </a:highlight>
              </a:rPr>
              <a:t>a</a:t>
            </a:r>
            <a:r>
              <a:rPr b="1" lang="en">
                <a:solidFill>
                  <a:srgbClr val="CC0000"/>
                </a:solidFill>
              </a:rPr>
              <a:t>b</a:t>
            </a:r>
            <a:r>
              <a:rPr b="1" lang="en">
                <a:solidFill>
                  <a:srgbClr val="CC0000"/>
                </a:solidFill>
              </a:rPr>
              <a:t>a</a:t>
            </a:r>
            <a:r>
              <a:rPr lang="en"/>
              <a:t>ca</a:t>
            </a:r>
            <a:r>
              <a:rPr lang="en" sz="2000"/>
              <a:t>”</a:t>
            </a:r>
            <a:endParaRPr sz="2000"/>
          </a:p>
          <a:p>
            <a:pPr indent="457200" lvl="0" marL="0" rtl="0" algn="l">
              <a:spcBef>
                <a:spcPts val="600"/>
              </a:spcBef>
              <a:spcAft>
                <a:spcPts val="0"/>
              </a:spcAft>
              <a:buNone/>
            </a:pPr>
            <a:r>
              <a:t/>
            </a:r>
            <a:endParaRPr/>
          </a:p>
        </p:txBody>
      </p:sp>
      <p:pic>
        <p:nvPicPr>
          <p:cNvPr id="989" name="Google Shape;989;p111"/>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990" name="Google Shape;990;p111"/>
          <p:cNvSpPr txBox="1"/>
          <p:nvPr/>
        </p:nvSpPr>
        <p:spPr>
          <a:xfrm>
            <a:off x="1559925" y="5461700"/>
            <a:ext cx="4342500" cy="67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991" name="Google Shape;991;p111"/>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ab</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a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aba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992" name="Google Shape;992;p111"/>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993" name="Google Shape;993;p111"/>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a:t>
            </a:r>
            <a:endParaRPr sz="2400">
              <a:solidFill>
                <a:srgbClr val="222222"/>
              </a:solidFill>
              <a:highlight>
                <a:srgbClr val="F3F3F3"/>
              </a:highlight>
              <a:latin typeface="Roboto Condensed"/>
              <a:ea typeface="Roboto Condensed"/>
              <a:cs typeface="Roboto Condensed"/>
              <a:sym typeface="Roboto Condensed"/>
            </a:endParaRPr>
          </a:p>
        </p:txBody>
      </p:sp>
      <p:sp>
        <p:nvSpPr>
          <p:cNvPr id="994" name="Google Shape;994;p111"/>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995" name="Google Shape;995;p111"/>
          <p:cNvPicPr preferRelativeResize="0"/>
          <p:nvPr/>
        </p:nvPicPr>
        <p:blipFill>
          <a:blip r:embed="rId4">
            <a:alphaModFix/>
          </a:blip>
          <a:stretch>
            <a:fillRect/>
          </a:stretch>
        </p:blipFill>
        <p:spPr>
          <a:xfrm>
            <a:off x="8314425" y="3537775"/>
            <a:ext cx="448575" cy="4485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1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1001" name="Google Shape;1001;p112"/>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t>
            </a:r>
            <a:r>
              <a:rPr lang="en"/>
              <a:t>ab</a:t>
            </a:r>
            <a:r>
              <a:rPr b="1" lang="en">
                <a:solidFill>
                  <a:srgbClr val="CC0000"/>
                </a:solidFill>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002" name="Google Shape;1002;p112"/>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1003" name="Google Shape;1003;p112"/>
          <p:cNvSpPr txBox="1"/>
          <p:nvPr/>
        </p:nvSpPr>
        <p:spPr>
          <a:xfrm>
            <a:off x="1559925" y="5461700"/>
            <a:ext cx="4342500" cy="67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004" name="Google Shape;1004;p112"/>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c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ac</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1005" name="Google Shape;1005;p112"/>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1006" name="Google Shape;1006;p112"/>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a:t>
            </a:r>
            <a:endParaRPr sz="2400">
              <a:solidFill>
                <a:srgbClr val="222222"/>
              </a:solidFill>
              <a:highlight>
                <a:srgbClr val="F3F3F3"/>
              </a:highlight>
              <a:latin typeface="Roboto Condensed"/>
              <a:ea typeface="Roboto Condensed"/>
              <a:cs typeface="Roboto Condensed"/>
              <a:sym typeface="Roboto Condensed"/>
            </a:endParaRPr>
          </a:p>
        </p:txBody>
      </p:sp>
      <p:sp>
        <p:nvSpPr>
          <p:cNvPr id="1007" name="Google Shape;1007;p112"/>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1008" name="Google Shape;1008;p112"/>
          <p:cNvPicPr preferRelativeResize="0"/>
          <p:nvPr/>
        </p:nvPicPr>
        <p:blipFill>
          <a:blip r:embed="rId4">
            <a:alphaModFix/>
          </a:blip>
          <a:stretch>
            <a:fillRect/>
          </a:stretch>
        </p:blipFill>
        <p:spPr>
          <a:xfrm>
            <a:off x="8091295" y="3400375"/>
            <a:ext cx="595505" cy="6798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1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1014" name="Google Shape;1014;p113"/>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b="1" lang="en">
                <a:solidFill>
                  <a:srgbClr val="CC0000"/>
                </a:solidFill>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015" name="Google Shape;1015;p113"/>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1016" name="Google Shape;1016;p113"/>
          <p:cNvSpPr txBox="1"/>
          <p:nvPr/>
        </p:nvSpPr>
        <p:spPr>
          <a:xfrm>
            <a:off x="1559925" y="582180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017" name="Google Shape;1017;p113"/>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ac</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a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aca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1018" name="Google Shape;1018;p113"/>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1019" name="Google Shape;1019;p113"/>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a:t>
            </a:r>
            <a:endParaRPr sz="2400">
              <a:solidFill>
                <a:srgbClr val="222222"/>
              </a:solidFill>
              <a:highlight>
                <a:srgbClr val="F3F3F3"/>
              </a:highlight>
              <a:latin typeface="Roboto Condensed"/>
              <a:ea typeface="Roboto Condensed"/>
              <a:cs typeface="Roboto Condensed"/>
              <a:sym typeface="Roboto Condensed"/>
            </a:endParaRPr>
          </a:p>
        </p:txBody>
      </p:sp>
      <p:sp>
        <p:nvSpPr>
          <p:cNvPr id="1020" name="Google Shape;1020;p113"/>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1021" name="Google Shape;1021;p113"/>
          <p:cNvPicPr preferRelativeResize="0"/>
          <p:nvPr/>
        </p:nvPicPr>
        <p:blipFill>
          <a:blip r:embed="rId4">
            <a:alphaModFix/>
          </a:blip>
          <a:stretch>
            <a:fillRect/>
          </a:stretch>
        </p:blipFill>
        <p:spPr>
          <a:xfrm>
            <a:off x="8314425" y="3537775"/>
            <a:ext cx="448575" cy="4485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1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1027" name="Google Shape;1027;p114"/>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b="1" lang="en">
                <a:solidFill>
                  <a:srgbClr val="CC0000"/>
                </a:solidFill>
                <a:highlight>
                  <a:schemeClr val="lt1"/>
                </a:highlight>
              </a:rPr>
              <a:t>ac</a:t>
            </a:r>
            <a:r>
              <a:rPr b="1" lang="en">
                <a:solidFill>
                  <a:srgbClr val="CC0000"/>
                </a:solidFill>
              </a:rPr>
              <a:t>a</a:t>
            </a:r>
            <a:r>
              <a:rPr lang="en" sz="2000"/>
              <a:t>”</a:t>
            </a:r>
            <a:endParaRPr sz="2000"/>
          </a:p>
          <a:p>
            <a:pPr indent="457200" lvl="0" marL="0" rtl="0" algn="l">
              <a:spcBef>
                <a:spcPts val="600"/>
              </a:spcBef>
              <a:spcAft>
                <a:spcPts val="0"/>
              </a:spcAft>
              <a:buNone/>
            </a:pPr>
            <a:r>
              <a:t/>
            </a:r>
            <a:endParaRPr/>
          </a:p>
        </p:txBody>
      </p:sp>
      <p:sp>
        <p:nvSpPr>
          <p:cNvPr id="1028" name="Google Shape;1028;p114"/>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ac</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a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aca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1029" name="Google Shape;1029;p114"/>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1030" name="Google Shape;1030;p114"/>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031" name="Google Shape;1031;p114"/>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1032" name="Google Shape;1032;p114"/>
          <p:cNvPicPr preferRelativeResize="0"/>
          <p:nvPr/>
        </p:nvPicPr>
        <p:blipFill>
          <a:blip r:embed="rId3">
            <a:alphaModFix/>
          </a:blip>
          <a:stretch>
            <a:fillRect/>
          </a:stretch>
        </p:blipFill>
        <p:spPr>
          <a:xfrm>
            <a:off x="8314425" y="3537775"/>
            <a:ext cx="448575" cy="448575"/>
          </a:xfrm>
          <a:prstGeom prst="rect">
            <a:avLst/>
          </a:prstGeom>
          <a:noFill/>
          <a:ln>
            <a:noFill/>
          </a:ln>
        </p:spPr>
      </p:pic>
      <p:pic>
        <p:nvPicPr>
          <p:cNvPr id="1033" name="Google Shape;1033;p114"/>
          <p:cNvPicPr preferRelativeResize="0"/>
          <p:nvPr/>
        </p:nvPicPr>
        <p:blipFill>
          <a:blip r:embed="rId4">
            <a:alphaModFix/>
          </a:blip>
          <a:stretch>
            <a:fillRect/>
          </a:stretch>
        </p:blipFill>
        <p:spPr>
          <a:xfrm>
            <a:off x="457200" y="2145300"/>
            <a:ext cx="5564624" cy="4126250"/>
          </a:xfrm>
          <a:prstGeom prst="rect">
            <a:avLst/>
          </a:prstGeom>
          <a:noFill/>
          <a:ln>
            <a:noFill/>
          </a:ln>
        </p:spPr>
      </p:pic>
      <p:sp>
        <p:nvSpPr>
          <p:cNvPr id="1034" name="Google Shape;1034;p114"/>
          <p:cNvSpPr txBox="1"/>
          <p:nvPr/>
        </p:nvSpPr>
        <p:spPr>
          <a:xfrm>
            <a:off x="1559925" y="582180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1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1040" name="Google Shape;1040;p115"/>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b="1" lang="en">
                <a:solidFill>
                  <a:srgbClr val="CC0000"/>
                </a:solidFill>
                <a:highlight>
                  <a:schemeClr val="lt1"/>
                </a:highlight>
              </a:rPr>
              <a:t>ac</a:t>
            </a:r>
            <a:r>
              <a:rPr b="1" lang="en">
                <a:solidFill>
                  <a:srgbClr val="CC0000"/>
                </a:solidFill>
              </a:rPr>
              <a:t>a</a:t>
            </a:r>
            <a:r>
              <a:rPr lang="en" sz="2000"/>
              <a:t>”</a:t>
            </a:r>
            <a:endParaRPr sz="2000"/>
          </a:p>
          <a:p>
            <a:pPr indent="457200" lvl="0" marL="0" rtl="0" algn="l">
              <a:spcBef>
                <a:spcPts val="600"/>
              </a:spcBef>
              <a:spcAft>
                <a:spcPts val="0"/>
              </a:spcAft>
              <a:buNone/>
            </a:pPr>
            <a:r>
              <a:t/>
            </a:r>
            <a:endParaRPr/>
          </a:p>
        </p:txBody>
      </p:sp>
      <p:pic>
        <p:nvPicPr>
          <p:cNvPr id="1041" name="Google Shape;1041;p115"/>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1042" name="Google Shape;1042;p115"/>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ac</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a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aca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1043" name="Google Shape;1043;p115"/>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1044" name="Google Shape;1044;p115"/>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22222"/>
                </a:solidFill>
                <a:highlight>
                  <a:srgbClr val="F3F3F3"/>
                </a:highlight>
                <a:latin typeface="Roboto Condensed"/>
                <a:ea typeface="Roboto Condensed"/>
                <a:cs typeface="Roboto Condensed"/>
                <a:sym typeface="Roboto Condensed"/>
              </a:rPr>
              <a:t>97</a:t>
            </a:r>
            <a:r>
              <a:rPr lang="en" sz="1800">
                <a:solidFill>
                  <a:srgbClr val="222222"/>
                </a:solidFill>
                <a:highlight>
                  <a:srgbClr val="F3F3F3"/>
                </a:highlight>
                <a:latin typeface="Roboto Condensed"/>
                <a:ea typeface="Roboto Condensed"/>
                <a:cs typeface="Roboto Condensed"/>
                <a:sym typeface="Roboto Condensed"/>
              </a:rPr>
              <a:t> 98 97 99 256 258 97</a:t>
            </a:r>
            <a:endParaRPr sz="1800">
              <a:solidFill>
                <a:srgbClr val="222222"/>
              </a:solidFill>
              <a:highlight>
                <a:srgbClr val="F3F3F3"/>
              </a:highlight>
              <a:latin typeface="Roboto Condensed"/>
              <a:ea typeface="Roboto Condensed"/>
              <a:cs typeface="Roboto Condensed"/>
              <a:sym typeface="Roboto Condensed"/>
            </a:endParaRPr>
          </a:p>
        </p:txBody>
      </p:sp>
      <p:sp>
        <p:nvSpPr>
          <p:cNvPr id="1045" name="Google Shape;1045;p115"/>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1046" name="Google Shape;1046;p115"/>
          <p:cNvPicPr preferRelativeResize="0"/>
          <p:nvPr/>
        </p:nvPicPr>
        <p:blipFill>
          <a:blip r:embed="rId4">
            <a:alphaModFix/>
          </a:blip>
          <a:stretch>
            <a:fillRect/>
          </a:stretch>
        </p:blipFill>
        <p:spPr>
          <a:xfrm>
            <a:off x="8314425" y="3537775"/>
            <a:ext cx="448575" cy="448575"/>
          </a:xfrm>
          <a:prstGeom prst="rect">
            <a:avLst/>
          </a:prstGeom>
          <a:noFill/>
          <a:ln>
            <a:noFill/>
          </a:ln>
        </p:spPr>
      </p:pic>
      <p:sp>
        <p:nvSpPr>
          <p:cNvPr id="1047" name="Google Shape;1047;p115"/>
          <p:cNvSpPr txBox="1"/>
          <p:nvPr/>
        </p:nvSpPr>
        <p:spPr>
          <a:xfrm>
            <a:off x="1559925" y="582180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053" name="Google Shape;1053;p116"/>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solidFill>
                  <a:srgbClr val="000000"/>
                </a:solidFill>
                <a:highlight>
                  <a:schemeClr val="lt1"/>
                </a:highlight>
              </a:rPr>
              <a:t>ac</a:t>
            </a:r>
            <a:r>
              <a:rPr lang="en">
                <a:solidFill>
                  <a:srgbClr val="000000"/>
                </a:solidFill>
              </a:rPr>
              <a:t>a</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1" name="Google Shape;101;p18"/>
          <p:cNvSpPr txBox="1"/>
          <p:nvPr>
            <p:ph idx="1" type="body"/>
          </p:nvPr>
        </p:nvSpPr>
        <p:spPr>
          <a:xfrm>
            <a:off x="457200" y="1081200"/>
            <a:ext cx="8229600" cy="50073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Font typeface="Droid Sans"/>
              <a:buChar char="➔"/>
            </a:pPr>
            <a:r>
              <a:rPr lang="en"/>
              <a:t>R</a:t>
            </a:r>
            <a:r>
              <a:rPr lang="en"/>
              <a:t>educes bits by identifying and eliminating statistical redundancy.</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Font typeface="Droid Sans"/>
              <a:buChar char="➔"/>
            </a:pPr>
            <a:r>
              <a:rPr lang="en"/>
              <a:t>No information is lost. This algorithms allows the original data to be perfectly reconstructed from the compressed data.</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Examples of Lossless Compression Algorithms:</a:t>
            </a:r>
            <a:endParaRPr/>
          </a:p>
          <a:p>
            <a:pPr indent="-381000" lvl="1" marL="914400" rtl="0" algn="l">
              <a:spcBef>
                <a:spcPts val="0"/>
              </a:spcBef>
              <a:spcAft>
                <a:spcPts val="0"/>
              </a:spcAft>
              <a:buSzPts val="2400"/>
              <a:buFont typeface="Droid Sans"/>
              <a:buChar char="◆"/>
            </a:pPr>
            <a:r>
              <a:rPr lang="en"/>
              <a:t>Huffman Code.</a:t>
            </a:r>
            <a:endParaRPr/>
          </a:p>
          <a:p>
            <a:pPr indent="-381000" lvl="1" marL="914400" rtl="0" algn="l">
              <a:spcBef>
                <a:spcPts val="0"/>
              </a:spcBef>
              <a:spcAft>
                <a:spcPts val="0"/>
              </a:spcAft>
              <a:buSzPts val="2400"/>
              <a:buChar char="◆"/>
            </a:pPr>
            <a:r>
              <a:rPr lang="en"/>
              <a:t>LZ77.</a:t>
            </a:r>
            <a:endParaRPr/>
          </a:p>
          <a:p>
            <a:pPr indent="-381000" lvl="1" marL="914400" rtl="0" algn="l">
              <a:spcBef>
                <a:spcPts val="0"/>
              </a:spcBef>
              <a:spcAft>
                <a:spcPts val="0"/>
              </a:spcAft>
              <a:buSzPts val="2400"/>
              <a:buChar char="◆"/>
            </a:pPr>
            <a:r>
              <a:rPr lang="en"/>
              <a:t>LZ78.</a:t>
            </a:r>
            <a:endParaRPr/>
          </a:p>
          <a:p>
            <a:pPr indent="-381000" lvl="1" marL="914400" rtl="0" algn="l">
              <a:spcBef>
                <a:spcPts val="0"/>
              </a:spcBef>
              <a:spcAft>
                <a:spcPts val="0"/>
              </a:spcAft>
              <a:buSzPts val="2400"/>
              <a:buChar char="◆"/>
            </a:pPr>
            <a:r>
              <a:rPr lang="en"/>
              <a:t>LZW.</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059" name="Google Shape;1059;p117"/>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060" name="Google Shape;1060;p117"/>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061" name="Google Shape;1061;p117"/>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062" name="Google Shape;1062;p117"/>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063" name="Google Shape;1063;p117"/>
          <p:cNvSpPr/>
          <p:nvPr/>
        </p:nvSpPr>
        <p:spPr>
          <a:xfrm>
            <a:off x="5938025" y="199800"/>
            <a:ext cx="2276400" cy="1094700"/>
          </a:xfrm>
          <a:prstGeom prst="wedgeRoundRectCallout">
            <a:avLst>
              <a:gd fmla="val -73287" name="adj1"/>
              <a:gd fmla="val 43898"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Remember, this was the initial instruction</a:t>
            </a:r>
            <a:endParaRPr b="1" sz="2200">
              <a:latin typeface="Roboto Condensed"/>
              <a:ea typeface="Roboto Condensed"/>
              <a:cs typeface="Roboto Condensed"/>
              <a:sym typeface="Roboto Condensed"/>
            </a:endParaRPr>
          </a:p>
        </p:txBody>
      </p:sp>
      <p:sp>
        <p:nvSpPr>
          <p:cNvPr id="1064" name="Google Shape;1064;p117"/>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070" name="Google Shape;1070;p11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071" name="Google Shape;1071;p118"/>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072" name="Google Shape;1072;p118"/>
          <p:cNvSpPr txBox="1"/>
          <p:nvPr/>
        </p:nvSpPr>
        <p:spPr>
          <a:xfrm>
            <a:off x="6259800" y="25863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073" name="Google Shape;1073;p118"/>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074" name="Google Shape;1074;p118"/>
          <p:cNvSpPr/>
          <p:nvPr/>
        </p:nvSpPr>
        <p:spPr>
          <a:xfrm>
            <a:off x="6487725" y="4387875"/>
            <a:ext cx="2276400" cy="1094700"/>
          </a:xfrm>
          <a:prstGeom prst="wedgeRoundRectCallout">
            <a:avLst>
              <a:gd fmla="val -75130" name="adj1"/>
              <a:gd fmla="val -25210"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Condensed"/>
                <a:ea typeface="Roboto Condensed"/>
                <a:cs typeface="Roboto Condensed"/>
                <a:sym typeface="Roboto Condensed"/>
              </a:rPr>
              <a:t>This is the Dictionary generated with the algorithm</a:t>
            </a:r>
            <a:endParaRPr b="1" sz="1800">
              <a:latin typeface="Roboto Condensed"/>
              <a:ea typeface="Roboto Condensed"/>
              <a:cs typeface="Roboto Condensed"/>
              <a:sym typeface="Roboto Condensed"/>
            </a:endParaRPr>
          </a:p>
        </p:txBody>
      </p:sp>
      <p:sp>
        <p:nvSpPr>
          <p:cNvPr id="1075" name="Google Shape;1075;p118"/>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081" name="Google Shape;1081;p119"/>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082" name="Google Shape;1082;p119"/>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083" name="Google Shape;1083;p119"/>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084" name="Google Shape;1084;p119"/>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085" name="Google Shape;1085;p119"/>
          <p:cNvSpPr/>
          <p:nvPr/>
        </p:nvSpPr>
        <p:spPr>
          <a:xfrm>
            <a:off x="6487725" y="4387875"/>
            <a:ext cx="2276400" cy="1094700"/>
          </a:xfrm>
          <a:prstGeom prst="wedgeRoundRectCallout">
            <a:avLst>
              <a:gd fmla="val -21660" name="adj1"/>
              <a:gd fmla="val -116073"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Condensed"/>
                <a:ea typeface="Roboto Condensed"/>
                <a:cs typeface="Roboto Condensed"/>
                <a:sym typeface="Roboto Condensed"/>
              </a:rPr>
              <a:t>Output generated </a:t>
            </a:r>
            <a:r>
              <a:rPr b="1" lang="en" sz="1800">
                <a:latin typeface="Roboto Condensed"/>
                <a:ea typeface="Roboto Condensed"/>
                <a:cs typeface="Roboto Condensed"/>
                <a:sym typeface="Roboto Condensed"/>
              </a:rPr>
              <a:t>with</a:t>
            </a:r>
            <a:r>
              <a:rPr b="1" lang="en" sz="1800">
                <a:latin typeface="Roboto Condensed"/>
                <a:ea typeface="Roboto Condensed"/>
                <a:cs typeface="Roboto Condensed"/>
                <a:sym typeface="Roboto Condensed"/>
              </a:rPr>
              <a:t> the execution of the algorithm.</a:t>
            </a:r>
            <a:endParaRPr b="1" sz="1800">
              <a:latin typeface="Roboto Condensed"/>
              <a:ea typeface="Roboto Condensed"/>
              <a:cs typeface="Roboto Condensed"/>
              <a:sym typeface="Roboto Condensed"/>
            </a:endParaRPr>
          </a:p>
        </p:txBody>
      </p:sp>
      <p:sp>
        <p:nvSpPr>
          <p:cNvPr id="1086" name="Google Shape;1086;p119"/>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2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092" name="Google Shape;1092;p120"/>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093" name="Google Shape;1093;p120"/>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094" name="Google Shape;1094;p120"/>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095" name="Google Shape;1095;p120"/>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096" name="Google Shape;1096;p120"/>
          <p:cNvSpPr txBox="1"/>
          <p:nvPr>
            <p:ph idx="1" type="body"/>
          </p:nvPr>
        </p:nvSpPr>
        <p:spPr>
          <a:xfrm>
            <a:off x="457200" y="5983625"/>
            <a:ext cx="8229600" cy="67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			</a:t>
            </a:r>
            <a:r>
              <a:rPr lang="en" sz="3600"/>
              <a:t>a</a:t>
            </a:r>
            <a:endParaRPr/>
          </a:p>
        </p:txBody>
      </p:sp>
      <p:sp>
        <p:nvSpPr>
          <p:cNvPr id="1097" name="Google Shape;1097;p120"/>
          <p:cNvSpPr/>
          <p:nvPr/>
        </p:nvSpPr>
        <p:spPr>
          <a:xfrm rot="-5400000">
            <a:off x="6675825" y="347277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20"/>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104" name="Google Shape;1104;p121"/>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105" name="Google Shape;1105;p121"/>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106" name="Google Shape;1106;p121"/>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107" name="Google Shape;1107;p121"/>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108" name="Google Shape;1108;p121"/>
          <p:cNvSpPr txBox="1"/>
          <p:nvPr>
            <p:ph idx="1" type="body"/>
          </p:nvPr>
        </p:nvSpPr>
        <p:spPr>
          <a:xfrm>
            <a:off x="457200" y="5983625"/>
            <a:ext cx="8229600" cy="67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			</a:t>
            </a:r>
            <a:r>
              <a:rPr lang="en" sz="3600">
                <a:solidFill>
                  <a:srgbClr val="CC0000"/>
                </a:solidFill>
              </a:rPr>
              <a:t>a</a:t>
            </a:r>
            <a:endParaRPr>
              <a:solidFill>
                <a:srgbClr val="CC0000"/>
              </a:solidFill>
            </a:endParaRPr>
          </a:p>
        </p:txBody>
      </p:sp>
      <p:sp>
        <p:nvSpPr>
          <p:cNvPr id="1109" name="Google Shape;1109;p121"/>
          <p:cNvSpPr/>
          <p:nvPr/>
        </p:nvSpPr>
        <p:spPr>
          <a:xfrm rot="-5400000">
            <a:off x="6675825" y="347277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21"/>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116" name="Google Shape;1116;p122"/>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117" name="Google Shape;1117;p122"/>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118" name="Google Shape;1118;p122"/>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119" name="Google Shape;1119;p122"/>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120" name="Google Shape;1120;p122"/>
          <p:cNvSpPr txBox="1"/>
          <p:nvPr>
            <p:ph idx="1" type="body"/>
          </p:nvPr>
        </p:nvSpPr>
        <p:spPr>
          <a:xfrm>
            <a:off x="457200" y="5983625"/>
            <a:ext cx="8229600" cy="67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			</a:t>
            </a:r>
            <a:r>
              <a:rPr lang="en" sz="3600">
                <a:solidFill>
                  <a:srgbClr val="000000"/>
                </a:solidFill>
              </a:rPr>
              <a:t>a</a:t>
            </a:r>
            <a:r>
              <a:rPr lang="en" sz="3600">
                <a:solidFill>
                  <a:srgbClr val="CC0000"/>
                </a:solidFill>
              </a:rPr>
              <a:t>b</a:t>
            </a:r>
            <a:endParaRPr>
              <a:solidFill>
                <a:srgbClr val="CC0000"/>
              </a:solidFill>
            </a:endParaRPr>
          </a:p>
        </p:txBody>
      </p:sp>
      <p:sp>
        <p:nvSpPr>
          <p:cNvPr id="1121" name="Google Shape;1121;p122"/>
          <p:cNvSpPr/>
          <p:nvPr/>
        </p:nvSpPr>
        <p:spPr>
          <a:xfrm rot="-5400000">
            <a:off x="6919850" y="347277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22"/>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2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128" name="Google Shape;1128;p123"/>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129" name="Google Shape;1129;p123"/>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130" name="Google Shape;1130;p123"/>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131" name="Google Shape;1131;p123"/>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132" name="Google Shape;1132;p123"/>
          <p:cNvSpPr txBox="1"/>
          <p:nvPr>
            <p:ph idx="1" type="body"/>
          </p:nvPr>
        </p:nvSpPr>
        <p:spPr>
          <a:xfrm>
            <a:off x="457200" y="5983625"/>
            <a:ext cx="8229600" cy="67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			</a:t>
            </a:r>
            <a:r>
              <a:rPr lang="en" sz="3600">
                <a:solidFill>
                  <a:srgbClr val="000000"/>
                </a:solidFill>
              </a:rPr>
              <a:t>ab</a:t>
            </a:r>
            <a:r>
              <a:rPr lang="en" sz="3600">
                <a:solidFill>
                  <a:srgbClr val="CC0000"/>
                </a:solidFill>
              </a:rPr>
              <a:t>a</a:t>
            </a:r>
            <a:endParaRPr>
              <a:solidFill>
                <a:srgbClr val="CC0000"/>
              </a:solidFill>
            </a:endParaRPr>
          </a:p>
        </p:txBody>
      </p:sp>
      <p:sp>
        <p:nvSpPr>
          <p:cNvPr id="1133" name="Google Shape;1133;p123"/>
          <p:cNvSpPr/>
          <p:nvPr/>
        </p:nvSpPr>
        <p:spPr>
          <a:xfrm rot="-5400000">
            <a:off x="7098950" y="347277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23"/>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2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140" name="Google Shape;1140;p124"/>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141" name="Google Shape;1141;p124"/>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142" name="Google Shape;1142;p124"/>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143" name="Google Shape;1143;p124"/>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144" name="Google Shape;1144;p124"/>
          <p:cNvSpPr txBox="1"/>
          <p:nvPr>
            <p:ph idx="1" type="body"/>
          </p:nvPr>
        </p:nvSpPr>
        <p:spPr>
          <a:xfrm>
            <a:off x="457200" y="5983625"/>
            <a:ext cx="8229600" cy="67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			</a:t>
            </a:r>
            <a:r>
              <a:rPr lang="en" sz="3600">
                <a:solidFill>
                  <a:srgbClr val="000000"/>
                </a:solidFill>
              </a:rPr>
              <a:t>aba</a:t>
            </a:r>
            <a:r>
              <a:rPr lang="en" sz="3600">
                <a:solidFill>
                  <a:srgbClr val="CC0000"/>
                </a:solidFill>
              </a:rPr>
              <a:t>c</a:t>
            </a:r>
            <a:endParaRPr>
              <a:solidFill>
                <a:srgbClr val="CC0000"/>
              </a:solidFill>
            </a:endParaRPr>
          </a:p>
        </p:txBody>
      </p:sp>
      <p:sp>
        <p:nvSpPr>
          <p:cNvPr id="1145" name="Google Shape;1145;p124"/>
          <p:cNvSpPr/>
          <p:nvPr/>
        </p:nvSpPr>
        <p:spPr>
          <a:xfrm rot="-5400000">
            <a:off x="7356050" y="347277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24"/>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2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152" name="Google Shape;1152;p125"/>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153" name="Google Shape;1153;p125"/>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154" name="Google Shape;1154;p125"/>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155" name="Google Shape;1155;p125"/>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156" name="Google Shape;1156;p125"/>
          <p:cNvSpPr txBox="1"/>
          <p:nvPr>
            <p:ph idx="1" type="body"/>
          </p:nvPr>
        </p:nvSpPr>
        <p:spPr>
          <a:xfrm>
            <a:off x="457200" y="5983625"/>
            <a:ext cx="8229600" cy="67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			</a:t>
            </a:r>
            <a:r>
              <a:rPr lang="en" sz="3600">
                <a:solidFill>
                  <a:srgbClr val="000000"/>
                </a:solidFill>
              </a:rPr>
              <a:t>abac</a:t>
            </a:r>
            <a:r>
              <a:rPr lang="en" sz="3600">
                <a:solidFill>
                  <a:srgbClr val="CC0000"/>
                </a:solidFill>
              </a:rPr>
              <a:t>ab</a:t>
            </a:r>
            <a:endParaRPr>
              <a:solidFill>
                <a:srgbClr val="CC0000"/>
              </a:solidFill>
            </a:endParaRPr>
          </a:p>
        </p:txBody>
      </p:sp>
      <p:sp>
        <p:nvSpPr>
          <p:cNvPr id="1157" name="Google Shape;1157;p125"/>
          <p:cNvSpPr/>
          <p:nvPr/>
        </p:nvSpPr>
        <p:spPr>
          <a:xfrm rot="-5400000">
            <a:off x="7535150" y="347277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25"/>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2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164" name="Google Shape;1164;p126"/>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165" name="Google Shape;1165;p126"/>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166" name="Google Shape;1166;p126"/>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167" name="Google Shape;1167;p126"/>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168" name="Google Shape;1168;p126"/>
          <p:cNvSpPr txBox="1"/>
          <p:nvPr>
            <p:ph idx="1" type="body"/>
          </p:nvPr>
        </p:nvSpPr>
        <p:spPr>
          <a:xfrm>
            <a:off x="457200" y="5983625"/>
            <a:ext cx="8229600" cy="67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			</a:t>
            </a:r>
            <a:r>
              <a:rPr lang="en" sz="3600">
                <a:solidFill>
                  <a:srgbClr val="000000"/>
                </a:solidFill>
              </a:rPr>
              <a:t>abacab</a:t>
            </a:r>
            <a:r>
              <a:rPr lang="en" sz="3600">
                <a:solidFill>
                  <a:srgbClr val="CC0000"/>
                </a:solidFill>
              </a:rPr>
              <a:t>ac</a:t>
            </a:r>
            <a:endParaRPr>
              <a:solidFill>
                <a:srgbClr val="CC0000"/>
              </a:solidFill>
            </a:endParaRPr>
          </a:p>
        </p:txBody>
      </p:sp>
      <p:sp>
        <p:nvSpPr>
          <p:cNvPr id="1169" name="Google Shape;1169;p126"/>
          <p:cNvSpPr/>
          <p:nvPr/>
        </p:nvSpPr>
        <p:spPr>
          <a:xfrm rot="-5400000">
            <a:off x="7792250" y="347277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26"/>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5" name="Shape 105"/>
        <p:cNvGrpSpPr/>
        <p:nvPr/>
      </p:nvGrpSpPr>
      <p:grpSpPr>
        <a:xfrm>
          <a:off x="0" y="0"/>
          <a:ext cx="0" cy="0"/>
          <a:chOff x="0" y="0"/>
          <a:chExt cx="0" cy="0"/>
        </a:xfrm>
      </p:grpSpPr>
      <p:sp>
        <p:nvSpPr>
          <p:cNvPr id="106" name="Google Shape;106;p19"/>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Huffman Code</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107" name="Google Shape;107;p19"/>
          <p:cNvPicPr preferRelativeResize="0"/>
          <p:nvPr/>
        </p:nvPicPr>
        <p:blipFill>
          <a:blip r:embed="rId3">
            <a:alphaModFix/>
          </a:blip>
          <a:stretch>
            <a:fillRect/>
          </a:stretch>
        </p:blipFill>
        <p:spPr>
          <a:xfrm>
            <a:off x="2834474" y="2666225"/>
            <a:ext cx="5937000" cy="381947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2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(Decompression)</a:t>
            </a:r>
            <a:endParaRPr/>
          </a:p>
        </p:txBody>
      </p:sp>
      <p:sp>
        <p:nvSpPr>
          <p:cNvPr id="1176" name="Google Shape;1176;p127"/>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t>
            </a:r>
            <a:r>
              <a:rPr lang="en">
                <a:highlight>
                  <a:schemeClr val="lt1"/>
                </a:highlight>
              </a:rPr>
              <a:t>ac</a:t>
            </a:r>
            <a:r>
              <a:rPr lang="en"/>
              <a:t>a</a:t>
            </a:r>
            <a:r>
              <a:rPr lang="en" sz="2000"/>
              <a:t>”</a:t>
            </a:r>
            <a:endParaRPr sz="2000"/>
          </a:p>
          <a:p>
            <a:pPr indent="457200" lvl="0" marL="0" rtl="0" algn="l">
              <a:spcBef>
                <a:spcPts val="600"/>
              </a:spcBef>
              <a:spcAft>
                <a:spcPts val="0"/>
              </a:spcAft>
              <a:buNone/>
            </a:pPr>
            <a:r>
              <a:t/>
            </a:r>
            <a:endParaRPr/>
          </a:p>
        </p:txBody>
      </p:sp>
      <p:pic>
        <p:nvPicPr>
          <p:cNvPr id="1177" name="Google Shape;1177;p127"/>
          <p:cNvPicPr preferRelativeResize="0"/>
          <p:nvPr/>
        </p:nvPicPr>
        <p:blipFill>
          <a:blip r:embed="rId3">
            <a:alphaModFix/>
          </a:blip>
          <a:stretch>
            <a:fillRect/>
          </a:stretch>
        </p:blipFill>
        <p:spPr>
          <a:xfrm>
            <a:off x="411050" y="1857375"/>
            <a:ext cx="5564624" cy="4126250"/>
          </a:xfrm>
          <a:prstGeom prst="rect">
            <a:avLst/>
          </a:prstGeom>
          <a:noFill/>
          <a:ln>
            <a:noFill/>
          </a:ln>
        </p:spPr>
      </p:pic>
      <p:sp>
        <p:nvSpPr>
          <p:cNvPr id="1178" name="Google Shape;1178;p127"/>
          <p:cNvSpPr txBox="1"/>
          <p:nvPr/>
        </p:nvSpPr>
        <p:spPr>
          <a:xfrm>
            <a:off x="6259800" y="2595875"/>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0 1 0 2 3 5 0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179" name="Google Shape;1179;p127"/>
          <p:cNvSpPr txBox="1"/>
          <p:nvPr/>
        </p:nvSpPr>
        <p:spPr>
          <a:xfrm>
            <a:off x="6259800" y="196260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1180" name="Google Shape;1180;p127"/>
          <p:cNvSpPr txBox="1"/>
          <p:nvPr>
            <p:ph idx="1" type="body"/>
          </p:nvPr>
        </p:nvSpPr>
        <p:spPr>
          <a:xfrm>
            <a:off x="457200" y="5983625"/>
            <a:ext cx="8229600" cy="6798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			</a:t>
            </a:r>
            <a:r>
              <a:rPr lang="en" sz="3600">
                <a:solidFill>
                  <a:srgbClr val="000000"/>
                </a:solidFill>
              </a:rPr>
              <a:t>abacabac</a:t>
            </a:r>
            <a:r>
              <a:rPr lang="en" sz="3600">
                <a:solidFill>
                  <a:srgbClr val="CC0000"/>
                </a:solidFill>
              </a:rPr>
              <a:t>a</a:t>
            </a:r>
            <a:endParaRPr>
              <a:solidFill>
                <a:srgbClr val="CC0000"/>
              </a:solidFill>
            </a:endParaRPr>
          </a:p>
        </p:txBody>
      </p:sp>
      <p:sp>
        <p:nvSpPr>
          <p:cNvPr id="1181" name="Google Shape;1181;p127"/>
          <p:cNvSpPr txBox="1"/>
          <p:nvPr/>
        </p:nvSpPr>
        <p:spPr>
          <a:xfrm>
            <a:off x="1507575" y="5546950"/>
            <a:ext cx="4342500" cy="3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182" name="Google Shape;1182;p127"/>
          <p:cNvSpPr/>
          <p:nvPr/>
        </p:nvSpPr>
        <p:spPr>
          <a:xfrm rot="-5400000">
            <a:off x="7982125" y="347277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2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1188" name="Google Shape;1188;p12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waccawacca</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2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1194" name="Google Shape;1194;p129"/>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waccawacca</a:t>
            </a:r>
            <a:r>
              <a:rPr lang="en" sz="2000"/>
              <a:t>”</a:t>
            </a:r>
            <a:endParaRPr sz="2000"/>
          </a:p>
          <a:p>
            <a:pPr indent="457200" lvl="0" marL="0" rtl="0" algn="l">
              <a:spcBef>
                <a:spcPts val="600"/>
              </a:spcBef>
              <a:spcAft>
                <a:spcPts val="0"/>
              </a:spcAft>
              <a:buNone/>
            </a:pPr>
            <a:r>
              <a:t/>
            </a:r>
            <a:endParaRPr/>
          </a:p>
        </p:txBody>
      </p:sp>
      <p:sp>
        <p:nvSpPr>
          <p:cNvPr id="1195" name="Google Shape;1195;p129"/>
          <p:cNvSpPr txBox="1"/>
          <p:nvPr/>
        </p:nvSpPr>
        <p:spPr>
          <a:xfrm>
            <a:off x="6259800" y="3923488"/>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2</a:t>
            </a:r>
            <a:r>
              <a:rPr lang="en" sz="2400">
                <a:solidFill>
                  <a:srgbClr val="222222"/>
                </a:solidFill>
                <a:highlight>
                  <a:srgbClr val="F3F3F3"/>
                </a:highlight>
                <a:latin typeface="Roboto Condensed"/>
                <a:ea typeface="Roboto Condensed"/>
                <a:cs typeface="Roboto Condensed"/>
                <a:sym typeface="Roboto Condensed"/>
              </a:rPr>
              <a:t> 0 1 1 0 3 5 0</a:t>
            </a:r>
            <a:endParaRPr sz="2400">
              <a:solidFill>
                <a:srgbClr val="222222"/>
              </a:solidFill>
              <a:highlight>
                <a:srgbClr val="F3F3F3"/>
              </a:highlight>
              <a:latin typeface="Roboto Condensed"/>
              <a:ea typeface="Roboto Condensed"/>
              <a:cs typeface="Roboto Condensed"/>
              <a:sym typeface="Roboto Condensed"/>
            </a:endParaRPr>
          </a:p>
        </p:txBody>
      </p:sp>
      <p:sp>
        <p:nvSpPr>
          <p:cNvPr id="1196" name="Google Shape;1196;p129"/>
          <p:cNvSpPr txBox="1"/>
          <p:nvPr/>
        </p:nvSpPr>
        <p:spPr>
          <a:xfrm>
            <a:off x="6259800" y="3290213"/>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1197" name="Google Shape;1197;p129"/>
          <p:cNvPicPr preferRelativeResize="0"/>
          <p:nvPr/>
        </p:nvPicPr>
        <p:blipFill>
          <a:blip r:embed="rId3">
            <a:alphaModFix/>
          </a:blip>
          <a:stretch>
            <a:fillRect/>
          </a:stretch>
        </p:blipFill>
        <p:spPr>
          <a:xfrm>
            <a:off x="335450" y="2276700"/>
            <a:ext cx="5483126" cy="40447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01" name="Shape 1201"/>
        <p:cNvGrpSpPr/>
        <p:nvPr/>
      </p:nvGrpSpPr>
      <p:grpSpPr>
        <a:xfrm>
          <a:off x="0" y="0"/>
          <a:ext cx="0" cy="0"/>
          <a:chOff x="0" y="0"/>
          <a:chExt cx="0" cy="0"/>
        </a:xfrm>
      </p:grpSpPr>
      <p:sp>
        <p:nvSpPr>
          <p:cNvPr id="1202" name="Google Shape;1202;p130"/>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Arithmetic Encoding</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1203" name="Google Shape;1203;p130"/>
          <p:cNvPicPr preferRelativeResize="0"/>
          <p:nvPr/>
        </p:nvPicPr>
        <p:blipFill>
          <a:blip r:embed="rId3">
            <a:alphaModFix/>
          </a:blip>
          <a:stretch>
            <a:fillRect/>
          </a:stretch>
        </p:blipFill>
        <p:spPr>
          <a:xfrm>
            <a:off x="2535525" y="3284700"/>
            <a:ext cx="6102150" cy="30510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3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Encoding</a:t>
            </a:r>
            <a:endParaRPr/>
          </a:p>
        </p:txBody>
      </p:sp>
      <p:sp>
        <p:nvSpPr>
          <p:cNvPr id="1209" name="Google Shape;1209;p131"/>
          <p:cNvSpPr txBox="1"/>
          <p:nvPr>
            <p:ph idx="1" type="body"/>
          </p:nvPr>
        </p:nvSpPr>
        <p:spPr>
          <a:xfrm>
            <a:off x="457200" y="1081200"/>
            <a:ext cx="7977000" cy="50730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a:t>This is a common algorithm used in both lossless and lossy data compression algorithms.</a:t>
            </a:r>
            <a:endParaRPr/>
          </a:p>
          <a:p>
            <a:pPr indent="0" lvl="0" marL="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The frequently seen symbols are encoded with fewer bits than rarely seen symbols. It has some advantages over well-know techniques like Huffman Code.</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3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Encoding (Strategy)</a:t>
            </a:r>
            <a:endParaRPr/>
          </a:p>
        </p:txBody>
      </p:sp>
      <p:sp>
        <p:nvSpPr>
          <p:cNvPr id="1215" name="Google Shape;1215;p132"/>
          <p:cNvSpPr txBox="1"/>
          <p:nvPr>
            <p:ph idx="1" type="body"/>
          </p:nvPr>
        </p:nvSpPr>
        <p:spPr>
          <a:xfrm>
            <a:off x="457200" y="1081200"/>
            <a:ext cx="7977000" cy="50730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600"/>
              </a:spcBef>
              <a:spcAft>
                <a:spcPts val="0"/>
              </a:spcAft>
              <a:buSzPts val="2200"/>
              <a:buChar char="➔"/>
            </a:pPr>
            <a:r>
              <a:rPr lang="en" sz="2200"/>
              <a:t>It converts the entire input data into a single floating point number n where (0.0 &lt;= n &lt; 1.0).</a:t>
            </a:r>
            <a:endParaRPr sz="2200"/>
          </a:p>
          <a:p>
            <a:pPr indent="0" lvl="0" marL="4572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The interval is divided into sub-intervals in the ratio of the probability of occurrence frequencies.</a:t>
            </a:r>
            <a:endParaRPr sz="2200"/>
          </a:p>
          <a:p>
            <a:pPr indent="0" lvl="0" marL="4572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For a startpoint and endpoint of an entire range the lower-limit of a character range is the upper-limit of the previous character.</a:t>
            </a:r>
            <a:endParaRPr sz="2200"/>
          </a:p>
          <a:p>
            <a:pPr indent="0" lvl="0" marL="4572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Therefore, each interval corresponds to one symbol.</a:t>
            </a:r>
            <a:endParaRPr sz="2200"/>
          </a:p>
          <a:p>
            <a:pPr indent="0" lvl="0" marL="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The reduced interval is partitioned recursively as more symbols are processed.</a:t>
            </a:r>
            <a:endParaRPr sz="22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3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a:t>
            </a:r>
            <a:r>
              <a:rPr lang="en"/>
              <a:t> (Example)</a:t>
            </a:r>
            <a:endParaRPr/>
          </a:p>
        </p:txBody>
      </p:sp>
      <p:sp>
        <p:nvSpPr>
          <p:cNvPr id="1221" name="Google Shape;1221;p133"/>
          <p:cNvSpPr txBox="1"/>
          <p:nvPr>
            <p:ph idx="1" type="body"/>
          </p:nvPr>
        </p:nvSpPr>
        <p:spPr>
          <a:xfrm>
            <a:off x="457200" y="1081200"/>
            <a:ext cx="8229600" cy="19974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Considering the string</a:t>
            </a:r>
            <a:r>
              <a:rPr lang="en" sz="2000"/>
              <a:t> “</a:t>
            </a:r>
            <a:r>
              <a:rPr lang="en"/>
              <a:t>ARBER</a:t>
            </a:r>
            <a:r>
              <a:rPr lang="en" sz="2000"/>
              <a:t>”:</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222" name="Google Shape;1222;p133"/>
          <p:cNvSpPr txBox="1"/>
          <p:nvPr/>
        </p:nvSpPr>
        <p:spPr>
          <a:xfrm>
            <a:off x="840600" y="2169800"/>
            <a:ext cx="7462800" cy="146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200">
              <a:latin typeface="Roboto Condensed"/>
              <a:ea typeface="Roboto Condensed"/>
              <a:cs typeface="Roboto Condensed"/>
              <a:sym typeface="Roboto Condensed"/>
            </a:endParaRPr>
          </a:p>
        </p:txBody>
      </p:sp>
      <p:graphicFrame>
        <p:nvGraphicFramePr>
          <p:cNvPr id="1223" name="Google Shape;1223;p133"/>
          <p:cNvGraphicFramePr/>
          <p:nvPr/>
        </p:nvGraphicFramePr>
        <p:xfrm>
          <a:off x="952500" y="2321500"/>
          <a:ext cx="3000000" cy="3000000"/>
        </p:xfrm>
        <a:graphic>
          <a:graphicData uri="http://schemas.openxmlformats.org/drawingml/2006/table">
            <a:tbl>
              <a:tblPr>
                <a:noFill/>
                <a:tableStyleId>{B64D768A-F22D-4C22-9582-57144F012FEF}</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b="1" lang="en"/>
                        <a:t>Symbol</a:t>
                      </a:r>
                      <a:endParaRPr b="1"/>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R</a:t>
                      </a:r>
                      <a:endParaRPr/>
                    </a:p>
                  </a:txBody>
                  <a:tcPr marT="91425" marB="91425" marR="91425" marL="91425"/>
                </a:tc>
              </a:tr>
              <a:tr h="381000">
                <a:tc>
                  <a:txBody>
                    <a:bodyPr/>
                    <a:lstStyle/>
                    <a:p>
                      <a:pPr indent="0" lvl="0" marL="0" rtl="0" algn="ctr">
                        <a:spcBef>
                          <a:spcPts val="0"/>
                        </a:spcBef>
                        <a:spcAft>
                          <a:spcPts val="0"/>
                        </a:spcAft>
                        <a:buNone/>
                      </a:pPr>
                      <a:r>
                        <a:rPr b="1" lang="en"/>
                        <a:t>Frequency</a:t>
                      </a:r>
                      <a:endParaRPr b="1"/>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b="1" lang="en"/>
                        <a:t>Probability</a:t>
                      </a:r>
                      <a:endParaRPr b="1"/>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40%</a:t>
                      </a:r>
                      <a:endParaRPr/>
                    </a:p>
                  </a:txBody>
                  <a:tcPr marT="91425" marB="91425" marR="91425" marL="91425"/>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3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(Example)</a:t>
            </a:r>
            <a:endParaRPr/>
          </a:p>
        </p:txBody>
      </p:sp>
      <p:sp>
        <p:nvSpPr>
          <p:cNvPr id="1229" name="Google Shape;1229;p134"/>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Considering the string “</a:t>
            </a:r>
            <a:r>
              <a:rPr lang="en"/>
              <a:t>ARBER</a:t>
            </a:r>
            <a:r>
              <a:rPr lang="en" sz="2000"/>
              <a:t>”:</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230" name="Google Shape;1230;p134"/>
          <p:cNvSpPr txBox="1"/>
          <p:nvPr/>
        </p:nvSpPr>
        <p:spPr>
          <a:xfrm>
            <a:off x="840600" y="2169800"/>
            <a:ext cx="7462800" cy="146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200">
              <a:latin typeface="Roboto Condensed"/>
              <a:ea typeface="Roboto Condensed"/>
              <a:cs typeface="Roboto Condensed"/>
              <a:sym typeface="Roboto Condensed"/>
            </a:endParaRPr>
          </a:p>
        </p:txBody>
      </p:sp>
      <p:graphicFrame>
        <p:nvGraphicFramePr>
          <p:cNvPr id="1231" name="Google Shape;1231;p134"/>
          <p:cNvGraphicFramePr/>
          <p:nvPr/>
        </p:nvGraphicFramePr>
        <p:xfrm>
          <a:off x="952500" y="2321500"/>
          <a:ext cx="3000000" cy="3000000"/>
        </p:xfrm>
        <a:graphic>
          <a:graphicData uri="http://schemas.openxmlformats.org/drawingml/2006/table">
            <a:tbl>
              <a:tblPr>
                <a:noFill/>
                <a:tableStyleId>{B64D768A-F22D-4C22-9582-57144F012FEF}</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b="1" lang="en"/>
                        <a:t>Symbol</a:t>
                      </a:r>
                      <a:endParaRPr b="1"/>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R</a:t>
                      </a:r>
                      <a:endParaRPr/>
                    </a:p>
                  </a:txBody>
                  <a:tcPr marT="91425" marB="91425" marR="91425" marL="91425"/>
                </a:tc>
              </a:tr>
              <a:tr h="381000">
                <a:tc>
                  <a:txBody>
                    <a:bodyPr/>
                    <a:lstStyle/>
                    <a:p>
                      <a:pPr indent="0" lvl="0" marL="0" rtl="0" algn="ctr">
                        <a:spcBef>
                          <a:spcPts val="0"/>
                        </a:spcBef>
                        <a:spcAft>
                          <a:spcPts val="0"/>
                        </a:spcAft>
                        <a:buNone/>
                      </a:pPr>
                      <a:r>
                        <a:rPr b="1" lang="en"/>
                        <a:t>Frequency</a:t>
                      </a:r>
                      <a:endParaRPr b="1"/>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b="1" lang="en"/>
                        <a:t>Probability</a:t>
                      </a:r>
                      <a:endParaRPr b="1"/>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40%</a:t>
                      </a:r>
                      <a:endParaRPr/>
                    </a:p>
                  </a:txBody>
                  <a:tcPr marT="91425" marB="91425" marR="91425" marL="91425"/>
                </a:tc>
              </a:tr>
            </a:tbl>
          </a:graphicData>
        </a:graphic>
      </p:graphicFrame>
      <p:sp>
        <p:nvSpPr>
          <p:cNvPr id="1232" name="Google Shape;1232;p134"/>
          <p:cNvSpPr txBox="1"/>
          <p:nvPr>
            <p:ph idx="1" type="body"/>
          </p:nvPr>
        </p:nvSpPr>
        <p:spPr>
          <a:xfrm>
            <a:off x="457200" y="39823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The initial ranges would respectively be:</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233" name="Google Shape;1233;p134"/>
          <p:cNvSpPr txBox="1"/>
          <p:nvPr/>
        </p:nvSpPr>
        <p:spPr>
          <a:xfrm>
            <a:off x="840600" y="4662100"/>
            <a:ext cx="7462800" cy="1288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200">
              <a:latin typeface="Roboto Condensed"/>
              <a:ea typeface="Roboto Condensed"/>
              <a:cs typeface="Roboto Condensed"/>
              <a:sym typeface="Roboto Condensed"/>
            </a:endParaRPr>
          </a:p>
        </p:txBody>
      </p:sp>
      <p:graphicFrame>
        <p:nvGraphicFramePr>
          <p:cNvPr id="1234" name="Google Shape;1234;p134"/>
          <p:cNvGraphicFramePr/>
          <p:nvPr/>
        </p:nvGraphicFramePr>
        <p:xfrm>
          <a:off x="952500" y="4921600"/>
          <a:ext cx="3000000" cy="3000000"/>
        </p:xfrm>
        <a:graphic>
          <a:graphicData uri="http://schemas.openxmlformats.org/drawingml/2006/table">
            <a:tbl>
              <a:tblPr>
                <a:noFill/>
                <a:tableStyleId>{B64D768A-F22D-4C22-9582-57144F012FEF}</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b="1" lang="en"/>
                        <a:t>Symbol</a:t>
                      </a:r>
                      <a:endParaRPr b="1"/>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R</a:t>
                      </a:r>
                      <a:endParaRPr/>
                    </a:p>
                  </a:txBody>
                  <a:tcPr marT="91425" marB="91425" marR="91425" marL="91425"/>
                </a:tc>
              </a:tr>
              <a:tr h="381000">
                <a:tc>
                  <a:txBody>
                    <a:bodyPr/>
                    <a:lstStyle/>
                    <a:p>
                      <a:pPr indent="0" lvl="0" marL="0" rtl="0" algn="ctr">
                        <a:spcBef>
                          <a:spcPts val="0"/>
                        </a:spcBef>
                        <a:spcAft>
                          <a:spcPts val="0"/>
                        </a:spcAft>
                        <a:buNone/>
                      </a:pPr>
                      <a:r>
                        <a:rPr b="1" lang="en"/>
                        <a:t>Ranges</a:t>
                      </a:r>
                      <a:endParaRPr b="1"/>
                    </a:p>
                  </a:txBody>
                  <a:tcPr marT="91425" marB="91425" marR="91425" marL="91425"/>
                </a:tc>
                <a:tc>
                  <a:txBody>
                    <a:bodyPr/>
                    <a:lstStyle/>
                    <a:p>
                      <a:pPr indent="0" lvl="0" marL="0" rtl="0" algn="ctr">
                        <a:spcBef>
                          <a:spcPts val="0"/>
                        </a:spcBef>
                        <a:spcAft>
                          <a:spcPts val="0"/>
                        </a:spcAft>
                        <a:buNone/>
                      </a:pPr>
                      <a:r>
                        <a:rPr lang="en"/>
                        <a:t>[0, 0.2]</a:t>
                      </a:r>
                      <a:endParaRPr/>
                    </a:p>
                  </a:txBody>
                  <a:tcPr marT="91425" marB="91425" marR="91425" marL="91425"/>
                </a:tc>
                <a:tc>
                  <a:txBody>
                    <a:bodyPr/>
                    <a:lstStyle/>
                    <a:p>
                      <a:pPr indent="0" lvl="0" marL="0" rtl="0" algn="ctr">
                        <a:spcBef>
                          <a:spcPts val="0"/>
                        </a:spcBef>
                        <a:spcAft>
                          <a:spcPts val="0"/>
                        </a:spcAft>
                        <a:buNone/>
                      </a:pPr>
                      <a:r>
                        <a:rPr lang="en"/>
                        <a:t>[0.2, 0.4]</a:t>
                      </a:r>
                      <a:endParaRPr/>
                    </a:p>
                  </a:txBody>
                  <a:tcPr marT="91425" marB="91425" marR="91425" marL="91425"/>
                </a:tc>
                <a:tc>
                  <a:txBody>
                    <a:bodyPr/>
                    <a:lstStyle/>
                    <a:p>
                      <a:pPr indent="0" lvl="0" marL="0" rtl="0" algn="ctr">
                        <a:spcBef>
                          <a:spcPts val="0"/>
                        </a:spcBef>
                        <a:spcAft>
                          <a:spcPts val="0"/>
                        </a:spcAft>
                        <a:buNone/>
                      </a:pPr>
                      <a:r>
                        <a:rPr lang="en"/>
                        <a:t>[0.4, 0.6]</a:t>
                      </a:r>
                      <a:endParaRPr/>
                    </a:p>
                  </a:txBody>
                  <a:tcPr marT="91425" marB="91425" marR="91425" marL="91425"/>
                </a:tc>
                <a:tc>
                  <a:txBody>
                    <a:bodyPr/>
                    <a:lstStyle/>
                    <a:p>
                      <a:pPr indent="0" lvl="0" marL="0" rtl="0" algn="ctr">
                        <a:spcBef>
                          <a:spcPts val="0"/>
                        </a:spcBef>
                        <a:spcAft>
                          <a:spcPts val="0"/>
                        </a:spcAft>
                        <a:buNone/>
                      </a:pPr>
                      <a:r>
                        <a:rPr lang="en"/>
                        <a:t>[0.6, 1]</a:t>
                      </a:r>
                      <a:endParaRPr/>
                    </a:p>
                  </a:txBody>
                  <a:tcPr marT="91425" marB="91425" marR="91425" marL="91425"/>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3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(Example)</a:t>
            </a:r>
            <a:endParaRPr/>
          </a:p>
        </p:txBody>
      </p:sp>
      <p:sp>
        <p:nvSpPr>
          <p:cNvPr id="1240" name="Google Shape;1240;p135"/>
          <p:cNvSpPr txBox="1"/>
          <p:nvPr>
            <p:ph idx="1" type="body"/>
          </p:nvPr>
        </p:nvSpPr>
        <p:spPr>
          <a:xfrm>
            <a:off x="457200" y="1266225"/>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The initial ranges would respectively be:</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241" name="Google Shape;1241;p135"/>
          <p:cNvSpPr txBox="1"/>
          <p:nvPr/>
        </p:nvSpPr>
        <p:spPr>
          <a:xfrm>
            <a:off x="840600" y="1946025"/>
            <a:ext cx="7462800" cy="1288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200">
              <a:latin typeface="Roboto Condensed"/>
              <a:ea typeface="Roboto Condensed"/>
              <a:cs typeface="Roboto Condensed"/>
              <a:sym typeface="Roboto Condensed"/>
            </a:endParaRPr>
          </a:p>
        </p:txBody>
      </p:sp>
      <p:graphicFrame>
        <p:nvGraphicFramePr>
          <p:cNvPr id="1242" name="Google Shape;1242;p135"/>
          <p:cNvGraphicFramePr/>
          <p:nvPr/>
        </p:nvGraphicFramePr>
        <p:xfrm>
          <a:off x="952500" y="2198025"/>
          <a:ext cx="3000000" cy="3000000"/>
        </p:xfrm>
        <a:graphic>
          <a:graphicData uri="http://schemas.openxmlformats.org/drawingml/2006/table">
            <a:tbl>
              <a:tblPr>
                <a:noFill/>
                <a:tableStyleId>{B64D768A-F22D-4C22-9582-57144F012FEF}</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b="1" lang="en"/>
                        <a:t>Symbol</a:t>
                      </a:r>
                      <a:endParaRPr b="1"/>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R</a:t>
                      </a:r>
                      <a:endParaRPr/>
                    </a:p>
                  </a:txBody>
                  <a:tcPr marT="91425" marB="91425" marR="91425" marL="91425"/>
                </a:tc>
              </a:tr>
              <a:tr h="381000">
                <a:tc>
                  <a:txBody>
                    <a:bodyPr/>
                    <a:lstStyle/>
                    <a:p>
                      <a:pPr indent="0" lvl="0" marL="0" rtl="0" algn="ctr">
                        <a:spcBef>
                          <a:spcPts val="0"/>
                        </a:spcBef>
                        <a:spcAft>
                          <a:spcPts val="0"/>
                        </a:spcAft>
                        <a:buNone/>
                      </a:pPr>
                      <a:r>
                        <a:rPr b="1" lang="en"/>
                        <a:t>Ranges</a:t>
                      </a:r>
                      <a:endParaRPr b="1"/>
                    </a:p>
                  </a:txBody>
                  <a:tcPr marT="91425" marB="91425" marR="91425" marL="91425"/>
                </a:tc>
                <a:tc>
                  <a:txBody>
                    <a:bodyPr/>
                    <a:lstStyle/>
                    <a:p>
                      <a:pPr indent="0" lvl="0" marL="0" rtl="0" algn="ctr">
                        <a:spcBef>
                          <a:spcPts val="0"/>
                        </a:spcBef>
                        <a:spcAft>
                          <a:spcPts val="0"/>
                        </a:spcAft>
                        <a:buNone/>
                      </a:pPr>
                      <a:r>
                        <a:rPr lang="en"/>
                        <a:t>[0, 0.2]</a:t>
                      </a:r>
                      <a:endParaRPr/>
                    </a:p>
                  </a:txBody>
                  <a:tcPr marT="91425" marB="91425" marR="91425" marL="91425"/>
                </a:tc>
                <a:tc>
                  <a:txBody>
                    <a:bodyPr/>
                    <a:lstStyle/>
                    <a:p>
                      <a:pPr indent="0" lvl="0" marL="0" rtl="0" algn="ctr">
                        <a:spcBef>
                          <a:spcPts val="0"/>
                        </a:spcBef>
                        <a:spcAft>
                          <a:spcPts val="0"/>
                        </a:spcAft>
                        <a:buNone/>
                      </a:pPr>
                      <a:r>
                        <a:rPr lang="en"/>
                        <a:t>[0.2, 0.4]</a:t>
                      </a:r>
                      <a:endParaRPr/>
                    </a:p>
                  </a:txBody>
                  <a:tcPr marT="91425" marB="91425" marR="91425" marL="91425"/>
                </a:tc>
                <a:tc>
                  <a:txBody>
                    <a:bodyPr/>
                    <a:lstStyle/>
                    <a:p>
                      <a:pPr indent="0" lvl="0" marL="0" rtl="0" algn="ctr">
                        <a:spcBef>
                          <a:spcPts val="0"/>
                        </a:spcBef>
                        <a:spcAft>
                          <a:spcPts val="0"/>
                        </a:spcAft>
                        <a:buNone/>
                      </a:pPr>
                      <a:r>
                        <a:rPr lang="en"/>
                        <a:t>[0.4, 0.6]</a:t>
                      </a:r>
                      <a:endParaRPr/>
                    </a:p>
                  </a:txBody>
                  <a:tcPr marT="91425" marB="91425" marR="91425" marL="91425"/>
                </a:tc>
                <a:tc>
                  <a:txBody>
                    <a:bodyPr/>
                    <a:lstStyle/>
                    <a:p>
                      <a:pPr indent="0" lvl="0" marL="0" rtl="0" algn="ctr">
                        <a:spcBef>
                          <a:spcPts val="0"/>
                        </a:spcBef>
                        <a:spcAft>
                          <a:spcPts val="0"/>
                        </a:spcAft>
                        <a:buNone/>
                      </a:pPr>
                      <a:r>
                        <a:rPr lang="en"/>
                        <a:t>[0.6, 1]</a:t>
                      </a:r>
                      <a:endParaRPr/>
                    </a:p>
                  </a:txBody>
                  <a:tcPr marT="91425" marB="91425" marR="91425" marL="91425"/>
                </a:tc>
              </a:tr>
            </a:tbl>
          </a:graphicData>
        </a:graphic>
      </p:graphicFrame>
      <p:sp>
        <p:nvSpPr>
          <p:cNvPr id="1243" name="Google Shape;1243;p135"/>
          <p:cNvSpPr txBox="1"/>
          <p:nvPr>
            <p:ph idx="1" type="body"/>
          </p:nvPr>
        </p:nvSpPr>
        <p:spPr>
          <a:xfrm>
            <a:off x="457200" y="3390100"/>
            <a:ext cx="8229600" cy="5955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The following image shows the construction of the Arithmetic Code:</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pic>
        <p:nvPicPr>
          <p:cNvPr id="1244" name="Google Shape;1244;p135"/>
          <p:cNvPicPr preferRelativeResize="0"/>
          <p:nvPr/>
        </p:nvPicPr>
        <p:blipFill>
          <a:blip r:embed="rId3">
            <a:alphaModFix/>
          </a:blip>
          <a:stretch>
            <a:fillRect/>
          </a:stretch>
        </p:blipFill>
        <p:spPr>
          <a:xfrm>
            <a:off x="2145925" y="3985600"/>
            <a:ext cx="4852150" cy="2726125"/>
          </a:xfrm>
          <a:prstGeom prst="rect">
            <a:avLst/>
          </a:prstGeom>
          <a:noFill/>
          <a:ln>
            <a:noFill/>
          </a:ln>
        </p:spPr>
      </p:pic>
      <p:sp>
        <p:nvSpPr>
          <p:cNvPr id="1245" name="Google Shape;1245;p135"/>
          <p:cNvSpPr/>
          <p:nvPr/>
        </p:nvSpPr>
        <p:spPr>
          <a:xfrm>
            <a:off x="6679325" y="0"/>
            <a:ext cx="2464800" cy="879600"/>
          </a:xfrm>
          <a:prstGeom prst="rect">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Roboto Condensed"/>
                <a:ea typeface="Roboto Condensed"/>
                <a:cs typeface="Roboto Condensed"/>
                <a:sym typeface="Roboto Condensed"/>
              </a:rPr>
              <a:t>“ARBER”</a:t>
            </a:r>
            <a:endParaRPr b="1" sz="2200">
              <a:solidFill>
                <a:srgbClr val="FFFFFF"/>
              </a:solidFill>
              <a:latin typeface="Roboto Condensed"/>
              <a:ea typeface="Roboto Condensed"/>
              <a:cs typeface="Roboto Condensed"/>
              <a:sym typeface="Roboto Condensed"/>
            </a:endParaRPr>
          </a:p>
        </p:txBody>
      </p:sp>
      <p:sp>
        <p:nvSpPr>
          <p:cNvPr id="1246" name="Google Shape;1246;p135"/>
          <p:cNvSpPr/>
          <p:nvPr/>
        </p:nvSpPr>
        <p:spPr>
          <a:xfrm>
            <a:off x="6529000" y="3985600"/>
            <a:ext cx="2276400" cy="1094700"/>
          </a:xfrm>
          <a:prstGeom prst="wedgeRoundRectCallout">
            <a:avLst>
              <a:gd fmla="val -73287" name="adj1"/>
              <a:gd fmla="val 43898"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This is the final interval for “ARBER”</a:t>
            </a:r>
            <a:endParaRPr b="1" sz="2200">
              <a:latin typeface="Roboto Condensed"/>
              <a:ea typeface="Roboto Condensed"/>
              <a:cs typeface="Roboto Condensed"/>
              <a:sym typeface="Roboto Condense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3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(Example)</a:t>
            </a:r>
            <a:endParaRPr/>
          </a:p>
        </p:txBody>
      </p:sp>
      <p:sp>
        <p:nvSpPr>
          <p:cNvPr id="1252" name="Google Shape;1252;p136"/>
          <p:cNvSpPr txBox="1"/>
          <p:nvPr>
            <p:ph idx="1" type="body"/>
          </p:nvPr>
        </p:nvSpPr>
        <p:spPr>
          <a:xfrm>
            <a:off x="457200" y="1081200"/>
            <a:ext cx="8229600" cy="1420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a:t>
            </a:r>
            <a:r>
              <a:rPr lang="en"/>
              <a:t>ARBER</a:t>
            </a:r>
            <a:r>
              <a:rPr lang="en" sz="2000"/>
              <a:t>”</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Char char="➔"/>
            </a:pPr>
            <a:r>
              <a:rPr lang="en" sz="2000"/>
              <a:t>The following image shows the construction of the Arithmetic Code:</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pic>
        <p:nvPicPr>
          <p:cNvPr id="1253" name="Google Shape;1253;p136"/>
          <p:cNvPicPr preferRelativeResize="0"/>
          <p:nvPr/>
        </p:nvPicPr>
        <p:blipFill>
          <a:blip r:embed="rId3">
            <a:alphaModFix/>
          </a:blip>
          <a:stretch>
            <a:fillRect/>
          </a:stretch>
        </p:blipFill>
        <p:spPr>
          <a:xfrm>
            <a:off x="1344225" y="2703000"/>
            <a:ext cx="6455550" cy="3626975"/>
          </a:xfrm>
          <a:prstGeom prst="rect">
            <a:avLst/>
          </a:prstGeom>
          <a:noFill/>
          <a:ln>
            <a:noFill/>
          </a:ln>
        </p:spPr>
      </p:pic>
      <p:sp>
        <p:nvSpPr>
          <p:cNvPr id="1254" name="Google Shape;1254;p136"/>
          <p:cNvSpPr/>
          <p:nvPr/>
        </p:nvSpPr>
        <p:spPr>
          <a:xfrm>
            <a:off x="6666450" y="5428675"/>
            <a:ext cx="2276400" cy="1094700"/>
          </a:xfrm>
          <a:prstGeom prst="wedgeRoundRectCallout">
            <a:avLst>
              <a:gd fmla="val -57282" name="adj1"/>
              <a:gd fmla="val -100217"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Is the same process to decode</a:t>
            </a:r>
            <a:endParaRPr b="1" sz="2200">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a:t>
            </a:r>
            <a:endParaRPr/>
          </a:p>
        </p:txBody>
      </p:sp>
      <p:sp>
        <p:nvSpPr>
          <p:cNvPr id="113" name="Google Shape;113;p20"/>
          <p:cNvSpPr txBox="1"/>
          <p:nvPr>
            <p:ph idx="1" type="body"/>
          </p:nvPr>
        </p:nvSpPr>
        <p:spPr>
          <a:xfrm>
            <a:off x="457200" y="1081200"/>
            <a:ext cx="8229600" cy="5570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David Huffman developed the algorithm as a student in a class on information theory at MIT in 1950.</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The idea behind Huffman coding is assign binary codes the most short as possible to those symbols that occur most frequently in the data. </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Symbols infrequently binary codes will be </a:t>
            </a:r>
            <a:endParaRPr/>
          </a:p>
          <a:p>
            <a:pPr indent="0" lvl="0" marL="457200" rtl="0" algn="l">
              <a:spcBef>
                <a:spcPts val="600"/>
              </a:spcBef>
              <a:spcAft>
                <a:spcPts val="0"/>
              </a:spcAft>
              <a:buNone/>
            </a:pPr>
            <a:r>
              <a:rPr lang="en"/>
              <a:t>assigned greater length. </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The Huffman algorithm build a binary tree, </a:t>
            </a:r>
            <a:endParaRPr/>
          </a:p>
          <a:p>
            <a:pPr indent="0" lvl="0" marL="457200" rtl="0" algn="l">
              <a:spcBef>
                <a:spcPts val="600"/>
              </a:spcBef>
              <a:spcAft>
                <a:spcPts val="0"/>
              </a:spcAft>
              <a:buNone/>
            </a:pPr>
            <a:r>
              <a:rPr lang="en"/>
              <a:t>this tree is used to assign codes to the input </a:t>
            </a:r>
            <a:endParaRPr/>
          </a:p>
          <a:p>
            <a:pPr indent="0" lvl="0" marL="457200" rtl="0" algn="l">
              <a:spcBef>
                <a:spcPts val="600"/>
              </a:spcBef>
              <a:spcAft>
                <a:spcPts val="0"/>
              </a:spcAft>
              <a:buNone/>
            </a:pPr>
            <a:r>
              <a:rPr lang="en"/>
              <a:t>symbols. </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pic>
        <p:nvPicPr>
          <p:cNvPr id="114" name="Google Shape;114;p20"/>
          <p:cNvPicPr preferRelativeResize="0"/>
          <p:nvPr/>
        </p:nvPicPr>
        <p:blipFill>
          <a:blip r:embed="rId3">
            <a:alphaModFix/>
          </a:blip>
          <a:stretch>
            <a:fillRect/>
          </a:stretch>
        </p:blipFill>
        <p:spPr>
          <a:xfrm>
            <a:off x="6689758" y="3820925"/>
            <a:ext cx="1744425" cy="23773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(Example)</a:t>
            </a:r>
            <a:endParaRPr/>
          </a:p>
        </p:txBody>
      </p:sp>
      <p:sp>
        <p:nvSpPr>
          <p:cNvPr id="1260" name="Google Shape;1260;p137"/>
          <p:cNvSpPr txBox="1"/>
          <p:nvPr>
            <p:ph idx="1" type="body"/>
          </p:nvPr>
        </p:nvSpPr>
        <p:spPr>
          <a:xfrm>
            <a:off x="457200" y="1081200"/>
            <a:ext cx="8229600" cy="1420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a:t>
            </a:r>
            <a:r>
              <a:rPr lang="en"/>
              <a:t>ARBER</a:t>
            </a:r>
            <a:r>
              <a:rPr lang="en" sz="2000"/>
              <a:t>”</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Char char="➔"/>
            </a:pPr>
            <a:r>
              <a:rPr lang="en" sz="2000"/>
              <a:t>The following image shows the construction of the Arithmetic Code:</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pic>
        <p:nvPicPr>
          <p:cNvPr id="1261" name="Google Shape;1261;p137"/>
          <p:cNvPicPr preferRelativeResize="0"/>
          <p:nvPr/>
        </p:nvPicPr>
        <p:blipFill>
          <a:blip r:embed="rId3">
            <a:alphaModFix/>
          </a:blip>
          <a:stretch>
            <a:fillRect/>
          </a:stretch>
        </p:blipFill>
        <p:spPr>
          <a:xfrm>
            <a:off x="1344225" y="2359425"/>
            <a:ext cx="6455550" cy="3626975"/>
          </a:xfrm>
          <a:prstGeom prst="rect">
            <a:avLst/>
          </a:prstGeom>
          <a:noFill/>
          <a:ln>
            <a:noFill/>
          </a:ln>
        </p:spPr>
      </p:pic>
      <p:sp>
        <p:nvSpPr>
          <p:cNvPr id="1262" name="Google Shape;1262;p137"/>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914400" rtl="0" algn="l">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Decode the number 0.331</a:t>
            </a:r>
            <a:endParaRPr sz="18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3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(Example)</a:t>
            </a:r>
            <a:endParaRPr/>
          </a:p>
        </p:txBody>
      </p:sp>
      <p:sp>
        <p:nvSpPr>
          <p:cNvPr id="1268" name="Google Shape;1268;p138"/>
          <p:cNvSpPr txBox="1"/>
          <p:nvPr>
            <p:ph idx="1" type="body"/>
          </p:nvPr>
        </p:nvSpPr>
        <p:spPr>
          <a:xfrm>
            <a:off x="457200" y="1081200"/>
            <a:ext cx="8229600" cy="1420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a:t>
            </a:r>
            <a:r>
              <a:rPr lang="en"/>
              <a:t>ARBER</a:t>
            </a:r>
            <a:r>
              <a:rPr lang="en" sz="2000"/>
              <a:t>”</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Char char="➔"/>
            </a:pPr>
            <a:r>
              <a:rPr lang="en" sz="2000"/>
              <a:t>The following image shows the construction of the Arithmetic Code:</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269" name="Google Shape;1269;p138"/>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914400" rtl="0" algn="l">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Decode the number 0.331							</a:t>
            </a:r>
            <a:r>
              <a:rPr lang="en" sz="3600">
                <a:solidFill>
                  <a:srgbClr val="FFFFFF"/>
                </a:solidFill>
                <a:latin typeface="Roboto Condensed Light"/>
                <a:ea typeface="Roboto Condensed Light"/>
                <a:cs typeface="Roboto Condensed Light"/>
                <a:sym typeface="Roboto Condensed Light"/>
              </a:rPr>
              <a:t>R/ “BRA”</a:t>
            </a:r>
            <a:r>
              <a:rPr lang="en" sz="1800">
                <a:solidFill>
                  <a:srgbClr val="FFFFFF"/>
                </a:solidFill>
                <a:latin typeface="Roboto Condensed Light"/>
                <a:ea typeface="Roboto Condensed Light"/>
                <a:cs typeface="Roboto Condensed Light"/>
                <a:sym typeface="Roboto Condensed Light"/>
              </a:rPr>
              <a:t>				</a:t>
            </a:r>
            <a:endParaRPr sz="1800">
              <a:solidFill>
                <a:srgbClr val="FFFFFF"/>
              </a:solidFill>
              <a:latin typeface="Roboto Condensed Light"/>
              <a:ea typeface="Roboto Condensed Light"/>
              <a:cs typeface="Roboto Condensed Light"/>
              <a:sym typeface="Roboto Condensed Light"/>
            </a:endParaRPr>
          </a:p>
        </p:txBody>
      </p:sp>
      <p:pic>
        <p:nvPicPr>
          <p:cNvPr id="1270" name="Google Shape;1270;p138"/>
          <p:cNvPicPr preferRelativeResize="0"/>
          <p:nvPr/>
        </p:nvPicPr>
        <p:blipFill>
          <a:blip r:embed="rId3">
            <a:alphaModFix/>
          </a:blip>
          <a:stretch>
            <a:fillRect/>
          </a:stretch>
        </p:blipFill>
        <p:spPr>
          <a:xfrm>
            <a:off x="2989150" y="2501400"/>
            <a:ext cx="3165698" cy="30451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3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(Example)</a:t>
            </a:r>
            <a:endParaRPr/>
          </a:p>
        </p:txBody>
      </p:sp>
      <p:sp>
        <p:nvSpPr>
          <p:cNvPr id="1276" name="Google Shape;1276;p139"/>
          <p:cNvSpPr txBox="1"/>
          <p:nvPr>
            <p:ph idx="1" type="body"/>
          </p:nvPr>
        </p:nvSpPr>
        <p:spPr>
          <a:xfrm>
            <a:off x="457200" y="1081200"/>
            <a:ext cx="8229600" cy="837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Considering the following information:</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277" name="Google Shape;1277;p139"/>
          <p:cNvSpPr txBox="1"/>
          <p:nvPr/>
        </p:nvSpPr>
        <p:spPr>
          <a:xfrm>
            <a:off x="1556400" y="2046125"/>
            <a:ext cx="6031200" cy="104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200">
              <a:latin typeface="Roboto Condensed"/>
              <a:ea typeface="Roboto Condensed"/>
              <a:cs typeface="Roboto Condensed"/>
              <a:sym typeface="Roboto Condensed"/>
            </a:endParaRPr>
          </a:p>
        </p:txBody>
      </p:sp>
      <p:graphicFrame>
        <p:nvGraphicFramePr>
          <p:cNvPr id="1278" name="Google Shape;1278;p139"/>
          <p:cNvGraphicFramePr/>
          <p:nvPr/>
        </p:nvGraphicFramePr>
        <p:xfrm>
          <a:off x="1668300" y="2197825"/>
          <a:ext cx="3000000" cy="3000000"/>
        </p:xfrm>
        <a:graphic>
          <a:graphicData uri="http://schemas.openxmlformats.org/drawingml/2006/table">
            <a:tbl>
              <a:tblPr>
                <a:noFill/>
                <a:tableStyleId>{B64D768A-F22D-4C22-9582-57144F012FEF}</a:tableStyleId>
              </a:tblPr>
              <a:tblGrid>
                <a:gridCol w="1447800"/>
                <a:gridCol w="1447800"/>
                <a:gridCol w="1447800"/>
                <a:gridCol w="1447800"/>
              </a:tblGrid>
              <a:tr h="381000">
                <a:tc>
                  <a:txBody>
                    <a:bodyPr/>
                    <a:lstStyle/>
                    <a:p>
                      <a:pPr indent="0" lvl="0" marL="0" rtl="0" algn="ctr">
                        <a:spcBef>
                          <a:spcPts val="0"/>
                        </a:spcBef>
                        <a:spcAft>
                          <a:spcPts val="0"/>
                        </a:spcAft>
                        <a:buNone/>
                      </a:pPr>
                      <a:r>
                        <a:rPr b="1" lang="en"/>
                        <a:t>Symbol</a:t>
                      </a:r>
                      <a:endParaRPr b="1"/>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81000">
                <a:tc>
                  <a:txBody>
                    <a:bodyPr/>
                    <a:lstStyle/>
                    <a:p>
                      <a:pPr indent="0" lvl="0" marL="0" rtl="0" algn="ctr">
                        <a:spcBef>
                          <a:spcPts val="0"/>
                        </a:spcBef>
                        <a:spcAft>
                          <a:spcPts val="0"/>
                        </a:spcAft>
                        <a:buNone/>
                      </a:pPr>
                      <a:r>
                        <a:rPr b="1" lang="en"/>
                        <a:t>Probability</a:t>
                      </a:r>
                      <a:endParaRPr b="1"/>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50</a:t>
                      </a:r>
                      <a:r>
                        <a:rPr lang="en"/>
                        <a:t>%</a:t>
                      </a:r>
                      <a:endParaRPr/>
                    </a:p>
                  </a:txBody>
                  <a:tcPr marT="91425" marB="91425" marR="91425" marL="91425"/>
                </a:tc>
                <a:tc>
                  <a:txBody>
                    <a:bodyPr/>
                    <a:lstStyle/>
                    <a:p>
                      <a:pPr indent="0" lvl="0" marL="0" rtl="0" algn="ctr">
                        <a:spcBef>
                          <a:spcPts val="0"/>
                        </a:spcBef>
                        <a:spcAft>
                          <a:spcPts val="0"/>
                        </a:spcAft>
                        <a:buNone/>
                      </a:pPr>
                      <a:r>
                        <a:rPr lang="en"/>
                        <a:t>3</a:t>
                      </a:r>
                      <a:r>
                        <a:rPr lang="en"/>
                        <a:t>0%</a:t>
                      </a:r>
                      <a:endParaRPr/>
                    </a:p>
                  </a:txBody>
                  <a:tcPr marT="91425" marB="91425" marR="91425" marL="91425"/>
                </a:tc>
              </a:tr>
            </a:tbl>
          </a:graphicData>
        </a:graphic>
      </p:graphicFrame>
      <p:sp>
        <p:nvSpPr>
          <p:cNvPr id="1279" name="Google Shape;1279;p139"/>
          <p:cNvSpPr txBox="1"/>
          <p:nvPr>
            <p:ph idx="1" type="body"/>
          </p:nvPr>
        </p:nvSpPr>
        <p:spPr>
          <a:xfrm>
            <a:off x="457200" y="3261650"/>
            <a:ext cx="8229600" cy="837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Encode the input “BAC”</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4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(Example)</a:t>
            </a:r>
            <a:endParaRPr/>
          </a:p>
        </p:txBody>
      </p:sp>
      <p:sp>
        <p:nvSpPr>
          <p:cNvPr id="1285" name="Google Shape;1285;p140"/>
          <p:cNvSpPr txBox="1"/>
          <p:nvPr>
            <p:ph idx="1" type="body"/>
          </p:nvPr>
        </p:nvSpPr>
        <p:spPr>
          <a:xfrm>
            <a:off x="457200" y="1081200"/>
            <a:ext cx="8229600" cy="837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Considering the following information:</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286" name="Google Shape;1286;p140"/>
          <p:cNvSpPr txBox="1"/>
          <p:nvPr/>
        </p:nvSpPr>
        <p:spPr>
          <a:xfrm>
            <a:off x="1556400" y="2046125"/>
            <a:ext cx="6031200" cy="104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200">
              <a:latin typeface="Roboto Condensed"/>
              <a:ea typeface="Roboto Condensed"/>
              <a:cs typeface="Roboto Condensed"/>
              <a:sym typeface="Roboto Condensed"/>
            </a:endParaRPr>
          </a:p>
        </p:txBody>
      </p:sp>
      <p:graphicFrame>
        <p:nvGraphicFramePr>
          <p:cNvPr id="1287" name="Google Shape;1287;p140"/>
          <p:cNvGraphicFramePr/>
          <p:nvPr/>
        </p:nvGraphicFramePr>
        <p:xfrm>
          <a:off x="1668300" y="2197825"/>
          <a:ext cx="3000000" cy="3000000"/>
        </p:xfrm>
        <a:graphic>
          <a:graphicData uri="http://schemas.openxmlformats.org/drawingml/2006/table">
            <a:tbl>
              <a:tblPr>
                <a:noFill/>
                <a:tableStyleId>{B64D768A-F22D-4C22-9582-57144F012FEF}</a:tableStyleId>
              </a:tblPr>
              <a:tblGrid>
                <a:gridCol w="1447800"/>
                <a:gridCol w="1447800"/>
                <a:gridCol w="1447800"/>
                <a:gridCol w="1447800"/>
              </a:tblGrid>
              <a:tr h="381000">
                <a:tc>
                  <a:txBody>
                    <a:bodyPr/>
                    <a:lstStyle/>
                    <a:p>
                      <a:pPr indent="0" lvl="0" marL="0" rtl="0" algn="ctr">
                        <a:spcBef>
                          <a:spcPts val="0"/>
                        </a:spcBef>
                        <a:spcAft>
                          <a:spcPts val="0"/>
                        </a:spcAft>
                        <a:buNone/>
                      </a:pPr>
                      <a:r>
                        <a:rPr b="1" lang="en"/>
                        <a:t>Symbol</a:t>
                      </a:r>
                      <a:endParaRPr b="1"/>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81000">
                <a:tc>
                  <a:txBody>
                    <a:bodyPr/>
                    <a:lstStyle/>
                    <a:p>
                      <a:pPr indent="0" lvl="0" marL="0" rtl="0" algn="ctr">
                        <a:spcBef>
                          <a:spcPts val="0"/>
                        </a:spcBef>
                        <a:spcAft>
                          <a:spcPts val="0"/>
                        </a:spcAft>
                        <a:buNone/>
                      </a:pPr>
                      <a:r>
                        <a:rPr b="1" lang="en"/>
                        <a:t>Probability</a:t>
                      </a:r>
                      <a:endParaRPr b="1"/>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50%</a:t>
                      </a:r>
                      <a:endParaRPr/>
                    </a:p>
                  </a:txBody>
                  <a:tcPr marT="91425" marB="91425" marR="91425" marL="91425"/>
                </a:tc>
                <a:tc>
                  <a:txBody>
                    <a:bodyPr/>
                    <a:lstStyle/>
                    <a:p>
                      <a:pPr indent="0" lvl="0" marL="0" rtl="0" algn="ctr">
                        <a:spcBef>
                          <a:spcPts val="0"/>
                        </a:spcBef>
                        <a:spcAft>
                          <a:spcPts val="0"/>
                        </a:spcAft>
                        <a:buNone/>
                      </a:pPr>
                      <a:r>
                        <a:rPr lang="en"/>
                        <a:t>30%</a:t>
                      </a:r>
                      <a:endParaRPr/>
                    </a:p>
                  </a:txBody>
                  <a:tcPr marT="91425" marB="91425" marR="91425" marL="91425"/>
                </a:tc>
              </a:tr>
            </a:tbl>
          </a:graphicData>
        </a:graphic>
      </p:graphicFrame>
      <p:sp>
        <p:nvSpPr>
          <p:cNvPr id="1288" name="Google Shape;1288;p140"/>
          <p:cNvSpPr txBox="1"/>
          <p:nvPr>
            <p:ph idx="1" type="body"/>
          </p:nvPr>
        </p:nvSpPr>
        <p:spPr>
          <a:xfrm>
            <a:off x="457200" y="3261650"/>
            <a:ext cx="8229600" cy="837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Encode the input “BAC”</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pic>
        <p:nvPicPr>
          <p:cNvPr id="1289" name="Google Shape;1289;p140"/>
          <p:cNvPicPr preferRelativeResize="0"/>
          <p:nvPr/>
        </p:nvPicPr>
        <p:blipFill>
          <a:blip r:embed="rId3">
            <a:alphaModFix/>
          </a:blip>
          <a:stretch>
            <a:fillRect/>
          </a:stretch>
        </p:blipFill>
        <p:spPr>
          <a:xfrm>
            <a:off x="1947838" y="3976800"/>
            <a:ext cx="5248332" cy="24539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4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(Example)</a:t>
            </a:r>
            <a:endParaRPr/>
          </a:p>
        </p:txBody>
      </p:sp>
      <p:sp>
        <p:nvSpPr>
          <p:cNvPr id="1295" name="Google Shape;1295;p141"/>
          <p:cNvSpPr txBox="1"/>
          <p:nvPr>
            <p:ph idx="1" type="body"/>
          </p:nvPr>
        </p:nvSpPr>
        <p:spPr>
          <a:xfrm>
            <a:off x="457200" y="1081200"/>
            <a:ext cx="8229600" cy="837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Considering the following information:</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296" name="Google Shape;1296;p141"/>
          <p:cNvSpPr txBox="1"/>
          <p:nvPr/>
        </p:nvSpPr>
        <p:spPr>
          <a:xfrm>
            <a:off x="1556400" y="2046125"/>
            <a:ext cx="6031200" cy="104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200">
              <a:latin typeface="Roboto Condensed"/>
              <a:ea typeface="Roboto Condensed"/>
              <a:cs typeface="Roboto Condensed"/>
              <a:sym typeface="Roboto Condensed"/>
            </a:endParaRPr>
          </a:p>
        </p:txBody>
      </p:sp>
      <p:graphicFrame>
        <p:nvGraphicFramePr>
          <p:cNvPr id="1297" name="Google Shape;1297;p141"/>
          <p:cNvGraphicFramePr/>
          <p:nvPr/>
        </p:nvGraphicFramePr>
        <p:xfrm>
          <a:off x="1668300" y="2197825"/>
          <a:ext cx="3000000" cy="3000000"/>
        </p:xfrm>
        <a:graphic>
          <a:graphicData uri="http://schemas.openxmlformats.org/drawingml/2006/table">
            <a:tbl>
              <a:tblPr>
                <a:noFill/>
                <a:tableStyleId>{B64D768A-F22D-4C22-9582-57144F012FEF}</a:tableStyleId>
              </a:tblPr>
              <a:tblGrid>
                <a:gridCol w="1447800"/>
                <a:gridCol w="1447800"/>
                <a:gridCol w="1447800"/>
                <a:gridCol w="1447800"/>
              </a:tblGrid>
              <a:tr h="381000">
                <a:tc>
                  <a:txBody>
                    <a:bodyPr/>
                    <a:lstStyle/>
                    <a:p>
                      <a:pPr indent="0" lvl="0" marL="0" rtl="0" algn="ctr">
                        <a:spcBef>
                          <a:spcPts val="0"/>
                        </a:spcBef>
                        <a:spcAft>
                          <a:spcPts val="0"/>
                        </a:spcAft>
                        <a:buNone/>
                      </a:pPr>
                      <a:r>
                        <a:rPr b="1" lang="en"/>
                        <a:t>Symbol</a:t>
                      </a:r>
                      <a:endParaRPr b="1"/>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81000">
                <a:tc>
                  <a:txBody>
                    <a:bodyPr/>
                    <a:lstStyle/>
                    <a:p>
                      <a:pPr indent="0" lvl="0" marL="0" rtl="0" algn="ctr">
                        <a:spcBef>
                          <a:spcPts val="0"/>
                        </a:spcBef>
                        <a:spcAft>
                          <a:spcPts val="0"/>
                        </a:spcAft>
                        <a:buNone/>
                      </a:pPr>
                      <a:r>
                        <a:rPr b="1" lang="en"/>
                        <a:t>Probability</a:t>
                      </a:r>
                      <a:endParaRPr b="1"/>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50%</a:t>
                      </a:r>
                      <a:endParaRPr/>
                    </a:p>
                  </a:txBody>
                  <a:tcPr marT="91425" marB="91425" marR="91425" marL="91425"/>
                </a:tc>
                <a:tc>
                  <a:txBody>
                    <a:bodyPr/>
                    <a:lstStyle/>
                    <a:p>
                      <a:pPr indent="0" lvl="0" marL="0" rtl="0" algn="ctr">
                        <a:spcBef>
                          <a:spcPts val="0"/>
                        </a:spcBef>
                        <a:spcAft>
                          <a:spcPts val="0"/>
                        </a:spcAft>
                        <a:buNone/>
                      </a:pPr>
                      <a:r>
                        <a:rPr lang="en"/>
                        <a:t>30%</a:t>
                      </a:r>
                      <a:endParaRPr/>
                    </a:p>
                  </a:txBody>
                  <a:tcPr marT="91425" marB="91425" marR="91425" marL="91425"/>
                </a:tc>
              </a:tr>
            </a:tbl>
          </a:graphicData>
        </a:graphic>
      </p:graphicFrame>
      <p:sp>
        <p:nvSpPr>
          <p:cNvPr id="1298" name="Google Shape;1298;p141"/>
          <p:cNvSpPr txBox="1"/>
          <p:nvPr>
            <p:ph idx="1" type="body"/>
          </p:nvPr>
        </p:nvSpPr>
        <p:spPr>
          <a:xfrm>
            <a:off x="457200" y="3261650"/>
            <a:ext cx="8229600" cy="837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Encode the input “BAC”</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pic>
        <p:nvPicPr>
          <p:cNvPr id="1299" name="Google Shape;1299;p141"/>
          <p:cNvPicPr preferRelativeResize="0"/>
          <p:nvPr/>
        </p:nvPicPr>
        <p:blipFill>
          <a:blip r:embed="rId3">
            <a:alphaModFix/>
          </a:blip>
          <a:stretch>
            <a:fillRect/>
          </a:stretch>
        </p:blipFill>
        <p:spPr>
          <a:xfrm>
            <a:off x="1947838" y="3976800"/>
            <a:ext cx="5248332" cy="2453950"/>
          </a:xfrm>
          <a:prstGeom prst="rect">
            <a:avLst/>
          </a:prstGeom>
          <a:noFill/>
          <a:ln>
            <a:noFill/>
          </a:ln>
        </p:spPr>
      </p:pic>
      <p:sp>
        <p:nvSpPr>
          <p:cNvPr id="1300" name="Google Shape;1300;p141"/>
          <p:cNvSpPr/>
          <p:nvPr/>
        </p:nvSpPr>
        <p:spPr>
          <a:xfrm>
            <a:off x="6867600" y="2881650"/>
            <a:ext cx="2276400" cy="1094700"/>
          </a:xfrm>
          <a:prstGeom prst="wedgeRoundRectCallout">
            <a:avLst>
              <a:gd fmla="val -69138" name="adj1"/>
              <a:gd fmla="val 58379"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Try to decode the value 0.718</a:t>
            </a:r>
            <a:endParaRPr b="1" sz="2200">
              <a:latin typeface="Roboto Condensed"/>
              <a:ea typeface="Roboto Condensed"/>
              <a:cs typeface="Roboto Condensed"/>
              <a:sym typeface="Roboto Condense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(Example)</a:t>
            </a:r>
            <a:endParaRPr/>
          </a:p>
        </p:txBody>
      </p:sp>
      <p:sp>
        <p:nvSpPr>
          <p:cNvPr id="1306" name="Google Shape;1306;p142"/>
          <p:cNvSpPr txBox="1"/>
          <p:nvPr>
            <p:ph idx="1" type="body"/>
          </p:nvPr>
        </p:nvSpPr>
        <p:spPr>
          <a:xfrm>
            <a:off x="457200" y="1081200"/>
            <a:ext cx="8229600" cy="837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Considering the following information:</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307" name="Google Shape;1307;p142"/>
          <p:cNvSpPr txBox="1"/>
          <p:nvPr/>
        </p:nvSpPr>
        <p:spPr>
          <a:xfrm>
            <a:off x="1556400" y="2046125"/>
            <a:ext cx="6031200" cy="104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200">
              <a:latin typeface="Roboto Condensed"/>
              <a:ea typeface="Roboto Condensed"/>
              <a:cs typeface="Roboto Condensed"/>
              <a:sym typeface="Roboto Condensed"/>
            </a:endParaRPr>
          </a:p>
        </p:txBody>
      </p:sp>
      <p:graphicFrame>
        <p:nvGraphicFramePr>
          <p:cNvPr id="1308" name="Google Shape;1308;p142"/>
          <p:cNvGraphicFramePr/>
          <p:nvPr/>
        </p:nvGraphicFramePr>
        <p:xfrm>
          <a:off x="1668300" y="2197825"/>
          <a:ext cx="3000000" cy="3000000"/>
        </p:xfrm>
        <a:graphic>
          <a:graphicData uri="http://schemas.openxmlformats.org/drawingml/2006/table">
            <a:tbl>
              <a:tblPr>
                <a:noFill/>
                <a:tableStyleId>{B64D768A-F22D-4C22-9582-57144F012FEF}</a:tableStyleId>
              </a:tblPr>
              <a:tblGrid>
                <a:gridCol w="1447800"/>
                <a:gridCol w="1447800"/>
                <a:gridCol w="1447800"/>
                <a:gridCol w="1447800"/>
              </a:tblGrid>
              <a:tr h="381000">
                <a:tc>
                  <a:txBody>
                    <a:bodyPr/>
                    <a:lstStyle/>
                    <a:p>
                      <a:pPr indent="0" lvl="0" marL="0" rtl="0" algn="ctr">
                        <a:spcBef>
                          <a:spcPts val="0"/>
                        </a:spcBef>
                        <a:spcAft>
                          <a:spcPts val="0"/>
                        </a:spcAft>
                        <a:buNone/>
                      </a:pPr>
                      <a:r>
                        <a:rPr b="1" lang="en"/>
                        <a:t>Symbol</a:t>
                      </a:r>
                      <a:endParaRPr b="1"/>
                    </a:p>
                  </a:txBody>
                  <a:tcPr marT="91425" marB="91425" marR="91425" marL="91425"/>
                </a:tc>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rPr lang="en"/>
                        <a:t>C</a:t>
                      </a:r>
                      <a:endParaRPr/>
                    </a:p>
                  </a:txBody>
                  <a:tcPr marT="91425" marB="91425" marR="91425" marL="91425"/>
                </a:tc>
              </a:tr>
              <a:tr h="381000">
                <a:tc>
                  <a:txBody>
                    <a:bodyPr/>
                    <a:lstStyle/>
                    <a:p>
                      <a:pPr indent="0" lvl="0" marL="0" rtl="0" algn="ctr">
                        <a:spcBef>
                          <a:spcPts val="0"/>
                        </a:spcBef>
                        <a:spcAft>
                          <a:spcPts val="0"/>
                        </a:spcAft>
                        <a:buNone/>
                      </a:pPr>
                      <a:r>
                        <a:rPr b="1" lang="en"/>
                        <a:t>Probability</a:t>
                      </a:r>
                      <a:endParaRPr b="1"/>
                    </a:p>
                  </a:txBody>
                  <a:tcPr marT="91425" marB="91425" marR="91425" marL="91425"/>
                </a:tc>
                <a:tc>
                  <a:txBody>
                    <a:bodyPr/>
                    <a:lstStyle/>
                    <a:p>
                      <a:pPr indent="0" lvl="0" marL="0" rtl="0" algn="ctr">
                        <a:spcBef>
                          <a:spcPts val="0"/>
                        </a:spcBef>
                        <a:spcAft>
                          <a:spcPts val="0"/>
                        </a:spcAft>
                        <a:buNone/>
                      </a:pPr>
                      <a:r>
                        <a:rPr lang="en"/>
                        <a:t>20%</a:t>
                      </a:r>
                      <a:endParaRPr/>
                    </a:p>
                  </a:txBody>
                  <a:tcPr marT="91425" marB="91425" marR="91425" marL="91425"/>
                </a:tc>
                <a:tc>
                  <a:txBody>
                    <a:bodyPr/>
                    <a:lstStyle/>
                    <a:p>
                      <a:pPr indent="0" lvl="0" marL="0" rtl="0" algn="ctr">
                        <a:spcBef>
                          <a:spcPts val="0"/>
                        </a:spcBef>
                        <a:spcAft>
                          <a:spcPts val="0"/>
                        </a:spcAft>
                        <a:buNone/>
                      </a:pPr>
                      <a:r>
                        <a:rPr lang="en"/>
                        <a:t>50%</a:t>
                      </a:r>
                      <a:endParaRPr/>
                    </a:p>
                  </a:txBody>
                  <a:tcPr marT="91425" marB="91425" marR="91425" marL="91425"/>
                </a:tc>
                <a:tc>
                  <a:txBody>
                    <a:bodyPr/>
                    <a:lstStyle/>
                    <a:p>
                      <a:pPr indent="0" lvl="0" marL="0" rtl="0" algn="ctr">
                        <a:spcBef>
                          <a:spcPts val="0"/>
                        </a:spcBef>
                        <a:spcAft>
                          <a:spcPts val="0"/>
                        </a:spcAft>
                        <a:buNone/>
                      </a:pPr>
                      <a:r>
                        <a:rPr lang="en"/>
                        <a:t>30%</a:t>
                      </a:r>
                      <a:endParaRPr/>
                    </a:p>
                  </a:txBody>
                  <a:tcPr marT="91425" marB="91425" marR="91425" marL="91425"/>
                </a:tc>
              </a:tr>
            </a:tbl>
          </a:graphicData>
        </a:graphic>
      </p:graphicFrame>
      <p:sp>
        <p:nvSpPr>
          <p:cNvPr id="1309" name="Google Shape;1309;p142"/>
          <p:cNvSpPr txBox="1"/>
          <p:nvPr>
            <p:ph idx="1" type="body"/>
          </p:nvPr>
        </p:nvSpPr>
        <p:spPr>
          <a:xfrm>
            <a:off x="457200" y="3261650"/>
            <a:ext cx="8229600" cy="837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Encode the input “BAC”</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	</a:t>
            </a:r>
            <a:endParaRPr sz="2000"/>
          </a:p>
          <a:p>
            <a:pPr indent="457200" lvl="0" marL="0" rtl="0" algn="l">
              <a:spcBef>
                <a:spcPts val="600"/>
              </a:spcBef>
              <a:spcAft>
                <a:spcPts val="0"/>
              </a:spcAft>
              <a:buNone/>
            </a:pPr>
            <a:r>
              <a:t/>
            </a:r>
            <a:endParaRPr/>
          </a:p>
        </p:txBody>
      </p:sp>
      <p:sp>
        <p:nvSpPr>
          <p:cNvPr id="1310" name="Google Shape;1310;p142"/>
          <p:cNvSpPr/>
          <p:nvPr/>
        </p:nvSpPr>
        <p:spPr>
          <a:xfrm>
            <a:off x="6867600" y="2881650"/>
            <a:ext cx="2276400" cy="1094700"/>
          </a:xfrm>
          <a:prstGeom prst="wedgeRoundRectCallout">
            <a:avLst>
              <a:gd fmla="val -69138" name="adj1"/>
              <a:gd fmla="val 58379"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Try to decode the value 0.718</a:t>
            </a:r>
            <a:endParaRPr b="1" sz="2200">
              <a:latin typeface="Roboto Condensed"/>
              <a:ea typeface="Roboto Condensed"/>
              <a:cs typeface="Roboto Condensed"/>
              <a:sym typeface="Roboto Condensed"/>
            </a:endParaRPr>
          </a:p>
          <a:p>
            <a:pPr indent="0" lvl="0" marL="0" rtl="0" algn="ctr">
              <a:spcBef>
                <a:spcPts val="0"/>
              </a:spcBef>
              <a:spcAft>
                <a:spcPts val="0"/>
              </a:spcAft>
              <a:buNone/>
            </a:pPr>
            <a:r>
              <a:rPr b="1" lang="en" sz="2200">
                <a:latin typeface="Roboto Condensed"/>
                <a:ea typeface="Roboto Condensed"/>
                <a:cs typeface="Roboto Condensed"/>
                <a:sym typeface="Roboto Condensed"/>
              </a:rPr>
              <a:t>“CAB”</a:t>
            </a:r>
            <a:endParaRPr b="1" sz="2200">
              <a:latin typeface="Roboto Condensed"/>
              <a:ea typeface="Roboto Condensed"/>
              <a:cs typeface="Roboto Condensed"/>
              <a:sym typeface="Roboto Condensed"/>
            </a:endParaRPr>
          </a:p>
        </p:txBody>
      </p:sp>
      <p:pic>
        <p:nvPicPr>
          <p:cNvPr id="1311" name="Google Shape;1311;p142"/>
          <p:cNvPicPr preferRelativeResize="0"/>
          <p:nvPr/>
        </p:nvPicPr>
        <p:blipFill>
          <a:blip r:embed="rId3">
            <a:alphaModFix/>
          </a:blip>
          <a:stretch>
            <a:fillRect/>
          </a:stretch>
        </p:blipFill>
        <p:spPr>
          <a:xfrm>
            <a:off x="3212000" y="3908050"/>
            <a:ext cx="2720000" cy="27713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4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Arithmetic Coding (Comparison)</a:t>
            </a:r>
            <a:endParaRPr/>
          </a:p>
        </p:txBody>
      </p:sp>
      <p:sp>
        <p:nvSpPr>
          <p:cNvPr id="1317" name="Google Shape;1317;p143"/>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rgbClr val="000000"/>
              </a:buClr>
              <a:buSzPts val="2200"/>
              <a:buFont typeface="Roboto Condensed"/>
              <a:buChar char="➔"/>
            </a:pPr>
            <a:r>
              <a:rPr b="1" lang="en" sz="2200">
                <a:latin typeface="Roboto Condensed"/>
                <a:ea typeface="Roboto Condensed"/>
                <a:cs typeface="Roboto Condensed"/>
                <a:sym typeface="Roboto Condensed"/>
              </a:rPr>
              <a:t>Flexibility</a:t>
            </a:r>
            <a:r>
              <a:rPr lang="en" sz="2200">
                <a:latin typeface="Roboto Condensed"/>
                <a:ea typeface="Roboto Condensed"/>
                <a:cs typeface="Roboto Condensed"/>
                <a:sym typeface="Roboto Condensed"/>
              </a:rPr>
              <a:t>. It can be used in conjunction with any model that provide a sequence of event probabilities. </a:t>
            </a:r>
            <a:endParaRPr sz="2200">
              <a:latin typeface="Roboto Condensed"/>
              <a:ea typeface="Roboto Condensed"/>
              <a:cs typeface="Roboto Condensed"/>
              <a:sym typeface="Roboto Condensed"/>
            </a:endParaRPr>
          </a:p>
          <a:p>
            <a:pPr indent="0" lvl="0" marL="457200" rtl="0" algn="l">
              <a:spcBef>
                <a:spcPts val="600"/>
              </a:spcBef>
              <a:spcAft>
                <a:spcPts val="0"/>
              </a:spcAft>
              <a:buNone/>
            </a:pPr>
            <a:r>
              <a:t/>
            </a:r>
            <a:endParaRPr sz="2200">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b="1" lang="en" sz="2200">
                <a:latin typeface="Roboto Condensed"/>
                <a:ea typeface="Roboto Condensed"/>
                <a:cs typeface="Roboto Condensed"/>
                <a:sym typeface="Roboto Condensed"/>
              </a:rPr>
              <a:t>Optimality</a:t>
            </a:r>
            <a:r>
              <a:rPr lang="en" sz="2200">
                <a:latin typeface="Roboto Condensed"/>
                <a:ea typeface="Roboto Condensed"/>
                <a:cs typeface="Roboto Condensed"/>
                <a:sym typeface="Roboto Condensed"/>
              </a:rPr>
              <a:t>. Is optimal in theory and very nearly optimal in practice, in the sense of encoding using minimal average code </a:t>
            </a:r>
            <a:r>
              <a:rPr lang="en" sz="2200">
                <a:latin typeface="Roboto Condensed"/>
                <a:ea typeface="Roboto Condensed"/>
                <a:cs typeface="Roboto Condensed"/>
                <a:sym typeface="Roboto Condensed"/>
              </a:rPr>
              <a:t>length</a:t>
            </a:r>
            <a:r>
              <a:rPr lang="en" sz="2200">
                <a:latin typeface="Roboto Condensed"/>
                <a:ea typeface="Roboto Condensed"/>
                <a:cs typeface="Roboto Condensed"/>
                <a:sym typeface="Roboto Condensed"/>
              </a:rPr>
              <a:t>.</a:t>
            </a:r>
            <a:endParaRPr sz="2200">
              <a:latin typeface="Roboto Condensed"/>
              <a:ea typeface="Roboto Condensed"/>
              <a:cs typeface="Roboto Condensed"/>
              <a:sym typeface="Roboto Condensed"/>
            </a:endParaRPr>
          </a:p>
        </p:txBody>
      </p:sp>
      <p:sp>
        <p:nvSpPr>
          <p:cNvPr id="1318" name="Google Shape;1318;p143"/>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ADVANTAGES</a:t>
            </a:r>
            <a:endParaRPr b="1">
              <a:solidFill>
                <a:srgbClr val="FFFFFF"/>
              </a:solidFill>
              <a:latin typeface="Roboto Condensed"/>
              <a:ea typeface="Roboto Condensed"/>
              <a:cs typeface="Roboto Condensed"/>
              <a:sym typeface="Roboto Condensed"/>
            </a:endParaRPr>
          </a:p>
        </p:txBody>
      </p:sp>
      <p:sp>
        <p:nvSpPr>
          <p:cNvPr id="1319" name="Google Shape;1319;p143"/>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600"/>
              </a:spcBef>
              <a:spcAft>
                <a:spcPts val="0"/>
              </a:spcAft>
              <a:buClr>
                <a:schemeClr val="dk1"/>
              </a:buClr>
              <a:buSzPts val="2000"/>
              <a:buFont typeface="Roboto Condensed"/>
              <a:buChar char="➔"/>
            </a:pPr>
            <a:r>
              <a:rPr b="1" lang="en" sz="2000">
                <a:solidFill>
                  <a:schemeClr val="dk1"/>
                </a:solidFill>
                <a:latin typeface="Roboto Condensed"/>
                <a:ea typeface="Roboto Condensed"/>
                <a:cs typeface="Roboto Condensed"/>
                <a:sym typeface="Roboto Condensed"/>
              </a:rPr>
              <a:t>Slow</a:t>
            </a:r>
            <a:r>
              <a:rPr lang="en" sz="2000">
                <a:solidFill>
                  <a:schemeClr val="dk1"/>
                </a:solidFill>
                <a:latin typeface="Roboto Condensed"/>
                <a:ea typeface="Roboto Condensed"/>
                <a:cs typeface="Roboto Condensed"/>
                <a:sym typeface="Roboto Condensed"/>
              </a:rPr>
              <a:t>. The full precision form of Arithmetic Coding requires at least one multiplication per event and in some implementations up to two multiplications and two divisions per event. </a:t>
            </a:r>
            <a:endParaRPr sz="2000">
              <a:solidFill>
                <a:schemeClr val="dk1"/>
              </a:solidFill>
              <a:latin typeface="Roboto Condensed"/>
              <a:ea typeface="Roboto Condensed"/>
              <a:cs typeface="Roboto Condensed"/>
              <a:sym typeface="Roboto Condensed"/>
            </a:endParaRPr>
          </a:p>
        </p:txBody>
      </p:sp>
      <p:sp>
        <p:nvSpPr>
          <p:cNvPr id="1320" name="Google Shape;1320;p143"/>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DISADVANTAGES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24" name="Shape 1324"/>
        <p:cNvGrpSpPr/>
        <p:nvPr/>
      </p:nvGrpSpPr>
      <p:grpSpPr>
        <a:xfrm>
          <a:off x="0" y="0"/>
          <a:ext cx="0" cy="0"/>
          <a:chOff x="0" y="0"/>
          <a:chExt cx="0" cy="0"/>
        </a:xfrm>
      </p:grpSpPr>
      <p:sp>
        <p:nvSpPr>
          <p:cNvPr id="1325" name="Google Shape;1325;p144"/>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Compression Algorithms</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
        <p:nvSpPr>
          <p:cNvPr id="1326" name="Google Shape;1326;p144"/>
          <p:cNvSpPr txBox="1"/>
          <p:nvPr>
            <p:ph type="ctrTitle"/>
          </p:nvPr>
        </p:nvSpPr>
        <p:spPr>
          <a:xfrm>
            <a:off x="292075" y="16696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Roboto Condensed"/>
                <a:ea typeface="Roboto Condensed"/>
                <a:cs typeface="Roboto Condensed"/>
                <a:sym typeface="Roboto Condensed"/>
              </a:rPr>
              <a:t>CE2103 - Algorithms and Data Structures II</a:t>
            </a:r>
            <a:br>
              <a:rPr lang="en" sz="1800">
                <a:solidFill>
                  <a:srgbClr val="F3F3F3"/>
                </a:solidFill>
                <a:latin typeface="Roboto Condensed"/>
                <a:ea typeface="Roboto Condensed"/>
                <a:cs typeface="Roboto Condensed"/>
                <a:sym typeface="Roboto Condensed"/>
              </a:rPr>
            </a:br>
            <a:endParaRPr sz="1800">
              <a:solidFill>
                <a:srgbClr val="F3F3F3"/>
              </a:solidFill>
              <a:latin typeface="Roboto Condensed"/>
              <a:ea typeface="Roboto Condensed"/>
              <a:cs typeface="Roboto Condensed"/>
              <a:sym typeface="Roboto Condensed"/>
            </a:endParaRPr>
          </a:p>
        </p:txBody>
      </p:sp>
      <p:pic>
        <p:nvPicPr>
          <p:cNvPr id="1327" name="Google Shape;1327;p144"/>
          <p:cNvPicPr preferRelativeResize="0"/>
          <p:nvPr/>
        </p:nvPicPr>
        <p:blipFill>
          <a:blip r:embed="rId3">
            <a:alphaModFix/>
          </a:blip>
          <a:stretch>
            <a:fillRect/>
          </a:stretch>
        </p:blipFill>
        <p:spPr>
          <a:xfrm flipH="1">
            <a:off x="5236275" y="2043800"/>
            <a:ext cx="3181024" cy="462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a:t>
            </a:r>
            <a:endParaRPr/>
          </a:p>
        </p:txBody>
      </p:sp>
      <p:sp>
        <p:nvSpPr>
          <p:cNvPr id="120" name="Google Shape;120;p21"/>
          <p:cNvSpPr txBox="1"/>
          <p:nvPr>
            <p:ph idx="1" type="body"/>
          </p:nvPr>
        </p:nvSpPr>
        <p:spPr>
          <a:xfrm>
            <a:off x="457200" y="1081200"/>
            <a:ext cx="8229600" cy="5694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David Huffman developed the algorithm as a student in a class on information theory at MIT in 1950.</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The idea behind Huffman coding is assign binary codes the most short as possible to those symbols that occur most frequently in the data. </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Symbols infrequently binary codes will be </a:t>
            </a:r>
            <a:endParaRPr/>
          </a:p>
          <a:p>
            <a:pPr indent="0" lvl="0" marL="457200" rtl="0" algn="l">
              <a:spcBef>
                <a:spcPts val="600"/>
              </a:spcBef>
              <a:spcAft>
                <a:spcPts val="0"/>
              </a:spcAft>
              <a:buNone/>
            </a:pPr>
            <a:r>
              <a:rPr lang="en"/>
              <a:t>assigned greater length. </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The Huffman algorithm build a binary tree, </a:t>
            </a:r>
            <a:endParaRPr/>
          </a:p>
          <a:p>
            <a:pPr indent="0" lvl="0" marL="457200" rtl="0" algn="l">
              <a:spcBef>
                <a:spcPts val="600"/>
              </a:spcBef>
              <a:spcAft>
                <a:spcPts val="0"/>
              </a:spcAft>
              <a:buNone/>
            </a:pPr>
            <a:r>
              <a:rPr lang="en"/>
              <a:t>this tree is used to assign codes to the input </a:t>
            </a:r>
            <a:endParaRPr/>
          </a:p>
          <a:p>
            <a:pPr indent="0" lvl="0" marL="457200" rtl="0" algn="l">
              <a:spcBef>
                <a:spcPts val="600"/>
              </a:spcBef>
              <a:spcAft>
                <a:spcPts val="0"/>
              </a:spcAft>
              <a:buNone/>
            </a:pPr>
            <a:r>
              <a:rPr lang="en"/>
              <a:t>symbols. </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pic>
        <p:nvPicPr>
          <p:cNvPr id="121" name="Google Shape;121;p21"/>
          <p:cNvPicPr preferRelativeResize="0"/>
          <p:nvPr/>
        </p:nvPicPr>
        <p:blipFill>
          <a:blip r:embed="rId3">
            <a:alphaModFix/>
          </a:blip>
          <a:stretch>
            <a:fillRect/>
          </a:stretch>
        </p:blipFill>
        <p:spPr>
          <a:xfrm>
            <a:off x="6689758" y="3820925"/>
            <a:ext cx="1744425" cy="2377375"/>
          </a:xfrm>
          <a:prstGeom prst="rect">
            <a:avLst/>
          </a:prstGeom>
          <a:noFill/>
          <a:ln>
            <a:noFill/>
          </a:ln>
        </p:spPr>
      </p:pic>
      <p:sp>
        <p:nvSpPr>
          <p:cNvPr id="122" name="Google Shape;122;p21"/>
          <p:cNvSpPr/>
          <p:nvPr/>
        </p:nvSpPr>
        <p:spPr>
          <a:xfrm>
            <a:off x="4878950" y="0"/>
            <a:ext cx="4265100" cy="879600"/>
          </a:xfrm>
          <a:prstGeom prst="rect">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Roboto Condensed"/>
                <a:ea typeface="Roboto Condensed"/>
                <a:cs typeface="Roboto Condensed"/>
                <a:sym typeface="Roboto Condensed"/>
              </a:rPr>
              <a:t>Applications</a:t>
            </a:r>
            <a:r>
              <a:rPr b="1" lang="en" sz="2200">
                <a:solidFill>
                  <a:srgbClr val="FFFFFF"/>
                </a:solidFill>
                <a:latin typeface="Roboto Condensed"/>
                <a:ea typeface="Roboto Condensed"/>
                <a:cs typeface="Roboto Condensed"/>
                <a:sym typeface="Roboto Condensed"/>
              </a:rPr>
              <a:t>:		JPEG, PNG</a:t>
            </a:r>
            <a:endParaRPr b="1" sz="2200">
              <a:solidFill>
                <a:srgbClr val="FFFFFF"/>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(Strategy)</a:t>
            </a:r>
            <a:endParaRPr/>
          </a:p>
        </p:txBody>
      </p:sp>
      <p:sp>
        <p:nvSpPr>
          <p:cNvPr id="128" name="Google Shape;128;p22"/>
          <p:cNvSpPr txBox="1"/>
          <p:nvPr>
            <p:ph idx="1" type="body"/>
          </p:nvPr>
        </p:nvSpPr>
        <p:spPr>
          <a:xfrm>
            <a:off x="457200" y="1081200"/>
            <a:ext cx="8229600" cy="54471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AutoNum type="arabicPeriod"/>
            </a:pPr>
            <a:r>
              <a:rPr lang="en" sz="2000"/>
              <a:t>A first pass on the data to compress is performed to obtain the statistics of symbols. </a:t>
            </a:r>
            <a:endParaRPr sz="2000"/>
          </a:p>
          <a:p>
            <a:pPr indent="0" lvl="0" marL="457200" rtl="0" algn="l">
              <a:spcBef>
                <a:spcPts val="600"/>
              </a:spcBef>
              <a:spcAft>
                <a:spcPts val="0"/>
              </a:spcAft>
              <a:buClr>
                <a:schemeClr val="dk1"/>
              </a:buClr>
              <a:buSzPts val="1100"/>
              <a:buFont typeface="Arial"/>
              <a:buNone/>
            </a:pPr>
            <a:r>
              <a:t/>
            </a:r>
            <a:endParaRPr sz="2000"/>
          </a:p>
          <a:p>
            <a:pPr indent="-355600" lvl="0" marL="457200" rtl="0" algn="l">
              <a:spcBef>
                <a:spcPts val="600"/>
              </a:spcBef>
              <a:spcAft>
                <a:spcPts val="0"/>
              </a:spcAft>
              <a:buSzPts val="2000"/>
              <a:buAutoNum type="arabicPeriod"/>
            </a:pPr>
            <a:r>
              <a:rPr lang="en" sz="2000"/>
              <a:t>Symbols are arranged in a list according to its probability. This ordered list symbols are the initial node to the tree construction. If the list contains only one node, finish.</a:t>
            </a:r>
            <a:endParaRPr sz="2000"/>
          </a:p>
          <a:p>
            <a:pPr indent="0" lvl="0" marL="914400" rtl="0" algn="l">
              <a:spcBef>
                <a:spcPts val="600"/>
              </a:spcBef>
              <a:spcAft>
                <a:spcPts val="0"/>
              </a:spcAft>
              <a:buNone/>
            </a:pPr>
            <a:r>
              <a:t/>
            </a:r>
            <a:endParaRPr sz="2000"/>
          </a:p>
          <a:p>
            <a:pPr indent="-355600" lvl="0" marL="457200" rtl="0" algn="l">
              <a:spcBef>
                <a:spcPts val="600"/>
              </a:spcBef>
              <a:spcAft>
                <a:spcPts val="0"/>
              </a:spcAft>
              <a:buSzPts val="2000"/>
              <a:buAutoNum type="arabicPeriod"/>
            </a:pPr>
            <a:r>
              <a:rPr lang="en" sz="2000"/>
              <a:t>Select the two nodes (L and R) from the list with the smallest probabilities.</a:t>
            </a:r>
            <a:endParaRPr sz="2000"/>
          </a:p>
          <a:p>
            <a:pPr indent="0" lvl="0" marL="914400" rtl="0" algn="l">
              <a:spcBef>
                <a:spcPts val="600"/>
              </a:spcBef>
              <a:spcAft>
                <a:spcPts val="0"/>
              </a:spcAft>
              <a:buNone/>
            </a:pPr>
            <a:r>
              <a:t/>
            </a:r>
            <a:endParaRPr sz="2000"/>
          </a:p>
          <a:p>
            <a:pPr indent="-355600" lvl="0" marL="457200" rtl="0" algn="l">
              <a:spcBef>
                <a:spcPts val="600"/>
              </a:spcBef>
              <a:spcAft>
                <a:spcPts val="0"/>
              </a:spcAft>
              <a:buSzPts val="2000"/>
              <a:buAutoNum type="arabicPeriod"/>
            </a:pPr>
            <a:r>
              <a:rPr lang="en" sz="2000"/>
              <a:t>A new node (F) is created and built a subtree being F the father of L and R the left and right respectively children. The arc between the F and L nodes are labeled 0 and the arc between nodes F and R is labeled as one.</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AutoNum type="arabicPeriod"/>
            </a:pPr>
            <a:r>
              <a:rPr lang="en" sz="2000"/>
              <a:t>F is added to the sorted list, with the probability value equal to the sum of to L and R.</a:t>
            </a:r>
            <a:endParaRPr sz="2000"/>
          </a:p>
          <a:p>
            <a:pPr indent="457200" lvl="0" marL="0" rtl="0" algn="l">
              <a:spcBef>
                <a:spcPts val="6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134" name="Google Shape;134;p23"/>
          <p:cNvSpPr txBox="1"/>
          <p:nvPr/>
        </p:nvSpPr>
        <p:spPr>
          <a:xfrm>
            <a:off x="193775"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135" name="Google Shape;135;p23"/>
          <p:cNvSpPr txBox="1"/>
          <p:nvPr/>
        </p:nvSpPr>
        <p:spPr>
          <a:xfrm>
            <a:off x="4665200"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136" name="Google Shape;136;p23"/>
          <p:cNvPicPr preferRelativeResize="0"/>
          <p:nvPr/>
        </p:nvPicPr>
        <p:blipFill>
          <a:blip r:embed="rId3">
            <a:alphaModFix/>
          </a:blip>
          <a:stretch>
            <a:fillRect/>
          </a:stretch>
        </p:blipFill>
        <p:spPr>
          <a:xfrm>
            <a:off x="1049938" y="1966550"/>
            <a:ext cx="2572577" cy="679800"/>
          </a:xfrm>
          <a:prstGeom prst="rect">
            <a:avLst/>
          </a:prstGeom>
          <a:noFill/>
          <a:ln>
            <a:noFill/>
          </a:ln>
        </p:spPr>
      </p:pic>
      <p:sp>
        <p:nvSpPr>
          <p:cNvPr id="137" name="Google Shape;137;p23"/>
          <p:cNvSpPr/>
          <p:nvPr/>
        </p:nvSpPr>
        <p:spPr>
          <a:xfrm>
            <a:off x="439800" y="21302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1</a:t>
            </a:r>
            <a:endParaRPr b="1">
              <a:solidFill>
                <a:schemeClr val="lt1"/>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143" name="Google Shape;143;p24"/>
          <p:cNvSpPr txBox="1"/>
          <p:nvPr/>
        </p:nvSpPr>
        <p:spPr>
          <a:xfrm>
            <a:off x="193775"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144" name="Google Shape;144;p24"/>
          <p:cNvSpPr txBox="1"/>
          <p:nvPr/>
        </p:nvSpPr>
        <p:spPr>
          <a:xfrm>
            <a:off x="4665200"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145" name="Google Shape;145;p24"/>
          <p:cNvPicPr preferRelativeResize="0"/>
          <p:nvPr/>
        </p:nvPicPr>
        <p:blipFill>
          <a:blip r:embed="rId3">
            <a:alphaModFix/>
          </a:blip>
          <a:stretch>
            <a:fillRect/>
          </a:stretch>
        </p:blipFill>
        <p:spPr>
          <a:xfrm>
            <a:off x="1049938" y="1966550"/>
            <a:ext cx="2572577" cy="679800"/>
          </a:xfrm>
          <a:prstGeom prst="rect">
            <a:avLst/>
          </a:prstGeom>
          <a:noFill/>
          <a:ln>
            <a:noFill/>
          </a:ln>
        </p:spPr>
      </p:pic>
      <p:pic>
        <p:nvPicPr>
          <p:cNvPr id="146" name="Google Shape;146;p24"/>
          <p:cNvPicPr preferRelativeResize="0"/>
          <p:nvPr/>
        </p:nvPicPr>
        <p:blipFill>
          <a:blip r:embed="rId4">
            <a:alphaModFix/>
          </a:blip>
          <a:stretch>
            <a:fillRect/>
          </a:stretch>
        </p:blipFill>
        <p:spPr>
          <a:xfrm>
            <a:off x="1049950" y="2942351"/>
            <a:ext cx="2572575" cy="1156348"/>
          </a:xfrm>
          <a:prstGeom prst="rect">
            <a:avLst/>
          </a:prstGeom>
          <a:noFill/>
          <a:ln>
            <a:noFill/>
          </a:ln>
        </p:spPr>
      </p:pic>
      <p:sp>
        <p:nvSpPr>
          <p:cNvPr id="147" name="Google Shape;147;p24"/>
          <p:cNvSpPr/>
          <p:nvPr/>
        </p:nvSpPr>
        <p:spPr>
          <a:xfrm>
            <a:off x="439800" y="21302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1</a:t>
            </a:r>
            <a:endParaRPr b="1">
              <a:solidFill>
                <a:schemeClr val="lt1"/>
              </a:solidFill>
              <a:latin typeface="Roboto Condensed"/>
              <a:ea typeface="Roboto Condensed"/>
              <a:cs typeface="Roboto Condensed"/>
              <a:sym typeface="Roboto Condensed"/>
            </a:endParaRPr>
          </a:p>
        </p:txBody>
      </p:sp>
      <p:sp>
        <p:nvSpPr>
          <p:cNvPr id="148" name="Google Shape;148;p24"/>
          <p:cNvSpPr/>
          <p:nvPr/>
        </p:nvSpPr>
        <p:spPr>
          <a:xfrm>
            <a:off x="439800" y="32365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2</a:t>
            </a:r>
            <a:endParaRPr b="1">
              <a:solidFill>
                <a:schemeClr val="lt1"/>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154" name="Google Shape;154;p25"/>
          <p:cNvSpPr txBox="1"/>
          <p:nvPr/>
        </p:nvSpPr>
        <p:spPr>
          <a:xfrm>
            <a:off x="193775"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155" name="Google Shape;155;p25"/>
          <p:cNvSpPr txBox="1"/>
          <p:nvPr/>
        </p:nvSpPr>
        <p:spPr>
          <a:xfrm>
            <a:off x="4665200"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156" name="Google Shape;156;p25"/>
          <p:cNvPicPr preferRelativeResize="0"/>
          <p:nvPr/>
        </p:nvPicPr>
        <p:blipFill>
          <a:blip r:embed="rId3">
            <a:alphaModFix/>
          </a:blip>
          <a:stretch>
            <a:fillRect/>
          </a:stretch>
        </p:blipFill>
        <p:spPr>
          <a:xfrm>
            <a:off x="1049938" y="1966550"/>
            <a:ext cx="2572577" cy="679800"/>
          </a:xfrm>
          <a:prstGeom prst="rect">
            <a:avLst/>
          </a:prstGeom>
          <a:noFill/>
          <a:ln>
            <a:noFill/>
          </a:ln>
        </p:spPr>
      </p:pic>
      <p:pic>
        <p:nvPicPr>
          <p:cNvPr id="157" name="Google Shape;157;p25"/>
          <p:cNvPicPr preferRelativeResize="0"/>
          <p:nvPr/>
        </p:nvPicPr>
        <p:blipFill>
          <a:blip r:embed="rId4">
            <a:alphaModFix/>
          </a:blip>
          <a:stretch>
            <a:fillRect/>
          </a:stretch>
        </p:blipFill>
        <p:spPr>
          <a:xfrm>
            <a:off x="1049950" y="2942351"/>
            <a:ext cx="2572575" cy="1156348"/>
          </a:xfrm>
          <a:prstGeom prst="rect">
            <a:avLst/>
          </a:prstGeom>
          <a:noFill/>
          <a:ln>
            <a:noFill/>
          </a:ln>
        </p:spPr>
      </p:pic>
      <p:pic>
        <p:nvPicPr>
          <p:cNvPr id="158" name="Google Shape;158;p25"/>
          <p:cNvPicPr preferRelativeResize="0"/>
          <p:nvPr/>
        </p:nvPicPr>
        <p:blipFill>
          <a:blip r:embed="rId5">
            <a:alphaModFix/>
          </a:blip>
          <a:stretch>
            <a:fillRect/>
          </a:stretch>
        </p:blipFill>
        <p:spPr>
          <a:xfrm>
            <a:off x="1390667" y="4394700"/>
            <a:ext cx="1891150" cy="1719250"/>
          </a:xfrm>
          <a:prstGeom prst="rect">
            <a:avLst/>
          </a:prstGeom>
          <a:noFill/>
          <a:ln>
            <a:noFill/>
          </a:ln>
        </p:spPr>
      </p:pic>
      <p:sp>
        <p:nvSpPr>
          <p:cNvPr id="159" name="Google Shape;159;p25"/>
          <p:cNvSpPr/>
          <p:nvPr/>
        </p:nvSpPr>
        <p:spPr>
          <a:xfrm>
            <a:off x="439800" y="21302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1</a:t>
            </a:r>
            <a:endParaRPr b="1">
              <a:solidFill>
                <a:schemeClr val="lt1"/>
              </a:solidFill>
              <a:latin typeface="Roboto Condensed"/>
              <a:ea typeface="Roboto Condensed"/>
              <a:cs typeface="Roboto Condensed"/>
              <a:sym typeface="Roboto Condensed"/>
            </a:endParaRPr>
          </a:p>
        </p:txBody>
      </p:sp>
      <p:sp>
        <p:nvSpPr>
          <p:cNvPr id="160" name="Google Shape;160;p25"/>
          <p:cNvSpPr/>
          <p:nvPr/>
        </p:nvSpPr>
        <p:spPr>
          <a:xfrm>
            <a:off x="439800" y="32365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2</a:t>
            </a:r>
            <a:endParaRPr b="1">
              <a:solidFill>
                <a:schemeClr val="lt1"/>
              </a:solidFill>
              <a:latin typeface="Roboto Condensed"/>
              <a:ea typeface="Roboto Condensed"/>
              <a:cs typeface="Roboto Condensed"/>
              <a:sym typeface="Roboto Condensed"/>
            </a:endParaRPr>
          </a:p>
        </p:txBody>
      </p:sp>
      <p:sp>
        <p:nvSpPr>
          <p:cNvPr id="161" name="Google Shape;161;p25"/>
          <p:cNvSpPr/>
          <p:nvPr/>
        </p:nvSpPr>
        <p:spPr>
          <a:xfrm>
            <a:off x="439800" y="5061875"/>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3</a:t>
            </a:r>
            <a:endParaRPr b="1">
              <a:solidFill>
                <a:schemeClr val="lt1"/>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167" name="Google Shape;167;p26"/>
          <p:cNvSpPr txBox="1"/>
          <p:nvPr/>
        </p:nvSpPr>
        <p:spPr>
          <a:xfrm>
            <a:off x="193775"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168" name="Google Shape;168;p26"/>
          <p:cNvSpPr txBox="1"/>
          <p:nvPr/>
        </p:nvSpPr>
        <p:spPr>
          <a:xfrm>
            <a:off x="4665200"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169" name="Google Shape;169;p26"/>
          <p:cNvPicPr preferRelativeResize="0"/>
          <p:nvPr/>
        </p:nvPicPr>
        <p:blipFill>
          <a:blip r:embed="rId3">
            <a:alphaModFix/>
          </a:blip>
          <a:stretch>
            <a:fillRect/>
          </a:stretch>
        </p:blipFill>
        <p:spPr>
          <a:xfrm>
            <a:off x="1049938" y="1966550"/>
            <a:ext cx="2572577" cy="679800"/>
          </a:xfrm>
          <a:prstGeom prst="rect">
            <a:avLst/>
          </a:prstGeom>
          <a:noFill/>
          <a:ln>
            <a:noFill/>
          </a:ln>
        </p:spPr>
      </p:pic>
      <p:pic>
        <p:nvPicPr>
          <p:cNvPr id="170" name="Google Shape;170;p26"/>
          <p:cNvPicPr preferRelativeResize="0"/>
          <p:nvPr/>
        </p:nvPicPr>
        <p:blipFill>
          <a:blip r:embed="rId4">
            <a:alphaModFix/>
          </a:blip>
          <a:stretch>
            <a:fillRect/>
          </a:stretch>
        </p:blipFill>
        <p:spPr>
          <a:xfrm>
            <a:off x="1049950" y="2942351"/>
            <a:ext cx="2572575" cy="1156348"/>
          </a:xfrm>
          <a:prstGeom prst="rect">
            <a:avLst/>
          </a:prstGeom>
          <a:noFill/>
          <a:ln>
            <a:noFill/>
          </a:ln>
        </p:spPr>
      </p:pic>
      <p:pic>
        <p:nvPicPr>
          <p:cNvPr id="171" name="Google Shape;171;p26"/>
          <p:cNvPicPr preferRelativeResize="0"/>
          <p:nvPr/>
        </p:nvPicPr>
        <p:blipFill>
          <a:blip r:embed="rId5">
            <a:alphaModFix/>
          </a:blip>
          <a:stretch>
            <a:fillRect/>
          </a:stretch>
        </p:blipFill>
        <p:spPr>
          <a:xfrm>
            <a:off x="1390667" y="4394700"/>
            <a:ext cx="1891150" cy="1719250"/>
          </a:xfrm>
          <a:prstGeom prst="rect">
            <a:avLst/>
          </a:prstGeom>
          <a:noFill/>
          <a:ln>
            <a:noFill/>
          </a:ln>
        </p:spPr>
      </p:pic>
      <p:sp>
        <p:nvSpPr>
          <p:cNvPr id="172" name="Google Shape;172;p26"/>
          <p:cNvSpPr/>
          <p:nvPr/>
        </p:nvSpPr>
        <p:spPr>
          <a:xfrm>
            <a:off x="439800" y="21302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1</a:t>
            </a:r>
            <a:endParaRPr b="1">
              <a:solidFill>
                <a:schemeClr val="lt1"/>
              </a:solidFill>
              <a:latin typeface="Roboto Condensed"/>
              <a:ea typeface="Roboto Condensed"/>
              <a:cs typeface="Roboto Condensed"/>
              <a:sym typeface="Roboto Condensed"/>
            </a:endParaRPr>
          </a:p>
        </p:txBody>
      </p:sp>
      <p:sp>
        <p:nvSpPr>
          <p:cNvPr id="173" name="Google Shape;173;p26"/>
          <p:cNvSpPr/>
          <p:nvPr/>
        </p:nvSpPr>
        <p:spPr>
          <a:xfrm>
            <a:off x="439800" y="32365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2</a:t>
            </a:r>
            <a:endParaRPr b="1">
              <a:solidFill>
                <a:schemeClr val="lt1"/>
              </a:solidFill>
              <a:latin typeface="Roboto Condensed"/>
              <a:ea typeface="Roboto Condensed"/>
              <a:cs typeface="Roboto Condensed"/>
              <a:sym typeface="Roboto Condensed"/>
            </a:endParaRPr>
          </a:p>
        </p:txBody>
      </p:sp>
      <p:sp>
        <p:nvSpPr>
          <p:cNvPr id="174" name="Google Shape;174;p26"/>
          <p:cNvSpPr/>
          <p:nvPr/>
        </p:nvSpPr>
        <p:spPr>
          <a:xfrm>
            <a:off x="439800" y="5061875"/>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3</a:t>
            </a:r>
            <a:endParaRPr b="1">
              <a:solidFill>
                <a:schemeClr val="lt1"/>
              </a:solidFill>
              <a:latin typeface="Roboto Condensed"/>
              <a:ea typeface="Roboto Condensed"/>
              <a:cs typeface="Roboto Condensed"/>
              <a:sym typeface="Roboto Condensed"/>
            </a:endParaRPr>
          </a:p>
        </p:txBody>
      </p:sp>
      <p:pic>
        <p:nvPicPr>
          <p:cNvPr id="175" name="Google Shape;175;p26"/>
          <p:cNvPicPr preferRelativeResize="0"/>
          <p:nvPr/>
        </p:nvPicPr>
        <p:blipFill>
          <a:blip r:embed="rId6">
            <a:alphaModFix/>
          </a:blip>
          <a:stretch>
            <a:fillRect/>
          </a:stretch>
        </p:blipFill>
        <p:spPr>
          <a:xfrm>
            <a:off x="5460175" y="1966550"/>
            <a:ext cx="3114675" cy="1447800"/>
          </a:xfrm>
          <a:prstGeom prst="rect">
            <a:avLst/>
          </a:prstGeom>
          <a:noFill/>
          <a:ln>
            <a:noFill/>
          </a:ln>
        </p:spPr>
      </p:pic>
      <p:sp>
        <p:nvSpPr>
          <p:cNvPr id="176" name="Google Shape;176;p26"/>
          <p:cNvSpPr/>
          <p:nvPr/>
        </p:nvSpPr>
        <p:spPr>
          <a:xfrm>
            <a:off x="4893875" y="249800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4</a:t>
            </a:r>
            <a:endParaRPr b="1">
              <a:solidFill>
                <a:schemeClr val="lt1"/>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Disclaimer / Descargo de Responsabilidad</a:t>
            </a:r>
            <a:endParaRPr/>
          </a:p>
        </p:txBody>
      </p:sp>
      <p:sp>
        <p:nvSpPr>
          <p:cNvPr id="43" name="Google Shape;43;p9"/>
          <p:cNvSpPr txBox="1"/>
          <p:nvPr>
            <p:ph idx="1" type="body"/>
          </p:nvPr>
        </p:nvSpPr>
        <p:spPr>
          <a:xfrm>
            <a:off x="457200" y="1081200"/>
            <a:ext cx="8229600" cy="548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p>
          <a:p>
            <a:pPr indent="0" lvl="0" marL="4572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 sz="2000"/>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182" name="Google Shape;182;p27"/>
          <p:cNvSpPr txBox="1"/>
          <p:nvPr/>
        </p:nvSpPr>
        <p:spPr>
          <a:xfrm>
            <a:off x="193775"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183" name="Google Shape;183;p27"/>
          <p:cNvSpPr txBox="1"/>
          <p:nvPr/>
        </p:nvSpPr>
        <p:spPr>
          <a:xfrm>
            <a:off x="4665200"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184" name="Google Shape;184;p27"/>
          <p:cNvPicPr preferRelativeResize="0"/>
          <p:nvPr/>
        </p:nvPicPr>
        <p:blipFill>
          <a:blip r:embed="rId3">
            <a:alphaModFix/>
          </a:blip>
          <a:stretch>
            <a:fillRect/>
          </a:stretch>
        </p:blipFill>
        <p:spPr>
          <a:xfrm>
            <a:off x="1049938" y="1966550"/>
            <a:ext cx="2572577" cy="679800"/>
          </a:xfrm>
          <a:prstGeom prst="rect">
            <a:avLst/>
          </a:prstGeom>
          <a:noFill/>
          <a:ln>
            <a:noFill/>
          </a:ln>
        </p:spPr>
      </p:pic>
      <p:pic>
        <p:nvPicPr>
          <p:cNvPr id="185" name="Google Shape;185;p27"/>
          <p:cNvPicPr preferRelativeResize="0"/>
          <p:nvPr/>
        </p:nvPicPr>
        <p:blipFill>
          <a:blip r:embed="rId4">
            <a:alphaModFix/>
          </a:blip>
          <a:stretch>
            <a:fillRect/>
          </a:stretch>
        </p:blipFill>
        <p:spPr>
          <a:xfrm>
            <a:off x="1049950" y="2942351"/>
            <a:ext cx="2572575" cy="1156348"/>
          </a:xfrm>
          <a:prstGeom prst="rect">
            <a:avLst/>
          </a:prstGeom>
          <a:noFill/>
          <a:ln>
            <a:noFill/>
          </a:ln>
        </p:spPr>
      </p:pic>
      <p:pic>
        <p:nvPicPr>
          <p:cNvPr id="186" name="Google Shape;186;p27"/>
          <p:cNvPicPr preferRelativeResize="0"/>
          <p:nvPr/>
        </p:nvPicPr>
        <p:blipFill>
          <a:blip r:embed="rId5">
            <a:alphaModFix/>
          </a:blip>
          <a:stretch>
            <a:fillRect/>
          </a:stretch>
        </p:blipFill>
        <p:spPr>
          <a:xfrm>
            <a:off x="1390667" y="4394700"/>
            <a:ext cx="1891150" cy="1719250"/>
          </a:xfrm>
          <a:prstGeom prst="rect">
            <a:avLst/>
          </a:prstGeom>
          <a:noFill/>
          <a:ln>
            <a:noFill/>
          </a:ln>
        </p:spPr>
      </p:pic>
      <p:sp>
        <p:nvSpPr>
          <p:cNvPr id="187" name="Google Shape;187;p27"/>
          <p:cNvSpPr/>
          <p:nvPr/>
        </p:nvSpPr>
        <p:spPr>
          <a:xfrm>
            <a:off x="439800" y="21302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1</a:t>
            </a:r>
            <a:endParaRPr b="1">
              <a:solidFill>
                <a:schemeClr val="lt1"/>
              </a:solidFill>
              <a:latin typeface="Roboto Condensed"/>
              <a:ea typeface="Roboto Condensed"/>
              <a:cs typeface="Roboto Condensed"/>
              <a:sym typeface="Roboto Condensed"/>
            </a:endParaRPr>
          </a:p>
        </p:txBody>
      </p:sp>
      <p:sp>
        <p:nvSpPr>
          <p:cNvPr id="188" name="Google Shape;188;p27"/>
          <p:cNvSpPr/>
          <p:nvPr/>
        </p:nvSpPr>
        <p:spPr>
          <a:xfrm>
            <a:off x="439800" y="32365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2</a:t>
            </a:r>
            <a:endParaRPr b="1">
              <a:solidFill>
                <a:schemeClr val="lt1"/>
              </a:solidFill>
              <a:latin typeface="Roboto Condensed"/>
              <a:ea typeface="Roboto Condensed"/>
              <a:cs typeface="Roboto Condensed"/>
              <a:sym typeface="Roboto Condensed"/>
            </a:endParaRPr>
          </a:p>
        </p:txBody>
      </p:sp>
      <p:sp>
        <p:nvSpPr>
          <p:cNvPr id="189" name="Google Shape;189;p27"/>
          <p:cNvSpPr/>
          <p:nvPr/>
        </p:nvSpPr>
        <p:spPr>
          <a:xfrm>
            <a:off x="439800" y="5061875"/>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3</a:t>
            </a:r>
            <a:endParaRPr b="1">
              <a:solidFill>
                <a:schemeClr val="lt1"/>
              </a:solidFill>
              <a:latin typeface="Roboto Condensed"/>
              <a:ea typeface="Roboto Condensed"/>
              <a:cs typeface="Roboto Condensed"/>
              <a:sym typeface="Roboto Condensed"/>
            </a:endParaRPr>
          </a:p>
        </p:txBody>
      </p:sp>
      <p:pic>
        <p:nvPicPr>
          <p:cNvPr id="190" name="Google Shape;190;p27"/>
          <p:cNvPicPr preferRelativeResize="0"/>
          <p:nvPr/>
        </p:nvPicPr>
        <p:blipFill>
          <a:blip r:embed="rId6">
            <a:alphaModFix/>
          </a:blip>
          <a:stretch>
            <a:fillRect/>
          </a:stretch>
        </p:blipFill>
        <p:spPr>
          <a:xfrm>
            <a:off x="5460175" y="1966550"/>
            <a:ext cx="3114675" cy="1447800"/>
          </a:xfrm>
          <a:prstGeom prst="rect">
            <a:avLst/>
          </a:prstGeom>
          <a:noFill/>
          <a:ln>
            <a:noFill/>
          </a:ln>
        </p:spPr>
      </p:pic>
      <p:pic>
        <p:nvPicPr>
          <p:cNvPr id="191" name="Google Shape;191;p27"/>
          <p:cNvPicPr preferRelativeResize="0"/>
          <p:nvPr/>
        </p:nvPicPr>
        <p:blipFill>
          <a:blip r:embed="rId7">
            <a:alphaModFix/>
          </a:blip>
          <a:stretch>
            <a:fillRect/>
          </a:stretch>
        </p:blipFill>
        <p:spPr>
          <a:xfrm>
            <a:off x="5574150" y="3873300"/>
            <a:ext cx="2466975" cy="2057400"/>
          </a:xfrm>
          <a:prstGeom prst="rect">
            <a:avLst/>
          </a:prstGeom>
          <a:noFill/>
          <a:ln>
            <a:noFill/>
          </a:ln>
        </p:spPr>
      </p:pic>
      <p:sp>
        <p:nvSpPr>
          <p:cNvPr id="192" name="Google Shape;192;p27"/>
          <p:cNvSpPr/>
          <p:nvPr/>
        </p:nvSpPr>
        <p:spPr>
          <a:xfrm>
            <a:off x="4893875" y="47095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5</a:t>
            </a:r>
            <a:endParaRPr b="1">
              <a:solidFill>
                <a:schemeClr val="lt1"/>
              </a:solidFill>
              <a:latin typeface="Roboto Condensed"/>
              <a:ea typeface="Roboto Condensed"/>
              <a:cs typeface="Roboto Condensed"/>
              <a:sym typeface="Roboto Condensed"/>
            </a:endParaRPr>
          </a:p>
        </p:txBody>
      </p:sp>
      <p:sp>
        <p:nvSpPr>
          <p:cNvPr id="193" name="Google Shape;193;p27"/>
          <p:cNvSpPr/>
          <p:nvPr/>
        </p:nvSpPr>
        <p:spPr>
          <a:xfrm>
            <a:off x="4893875" y="249800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4</a:t>
            </a:r>
            <a:endParaRPr b="1">
              <a:solidFill>
                <a:schemeClr val="lt1"/>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199" name="Google Shape;199;p28"/>
          <p:cNvSpPr txBox="1"/>
          <p:nvPr/>
        </p:nvSpPr>
        <p:spPr>
          <a:xfrm>
            <a:off x="193775"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00" name="Google Shape;200;p28"/>
          <p:cNvSpPr txBox="1"/>
          <p:nvPr/>
        </p:nvSpPr>
        <p:spPr>
          <a:xfrm>
            <a:off x="4665200"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01" name="Google Shape;201;p28"/>
          <p:cNvSpPr/>
          <p:nvPr/>
        </p:nvSpPr>
        <p:spPr>
          <a:xfrm>
            <a:off x="426050" y="3861888"/>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6</a:t>
            </a:r>
            <a:endParaRPr b="1">
              <a:solidFill>
                <a:schemeClr val="lt1"/>
              </a:solidFill>
              <a:latin typeface="Roboto Condensed"/>
              <a:ea typeface="Roboto Condensed"/>
              <a:cs typeface="Roboto Condensed"/>
              <a:sym typeface="Roboto Condensed"/>
            </a:endParaRPr>
          </a:p>
        </p:txBody>
      </p:sp>
      <p:pic>
        <p:nvPicPr>
          <p:cNvPr id="202" name="Google Shape;202;p28"/>
          <p:cNvPicPr preferRelativeResize="0"/>
          <p:nvPr/>
        </p:nvPicPr>
        <p:blipFill>
          <a:blip r:embed="rId3">
            <a:alphaModFix/>
          </a:blip>
          <a:stretch>
            <a:fillRect/>
          </a:stretch>
        </p:blipFill>
        <p:spPr>
          <a:xfrm>
            <a:off x="5460175" y="1966550"/>
            <a:ext cx="3114675" cy="1447800"/>
          </a:xfrm>
          <a:prstGeom prst="rect">
            <a:avLst/>
          </a:prstGeom>
          <a:noFill/>
          <a:ln>
            <a:noFill/>
          </a:ln>
        </p:spPr>
      </p:pic>
      <p:sp>
        <p:nvSpPr>
          <p:cNvPr id="203" name="Google Shape;203;p28"/>
          <p:cNvSpPr/>
          <p:nvPr/>
        </p:nvSpPr>
        <p:spPr>
          <a:xfrm>
            <a:off x="4893875" y="249800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4</a:t>
            </a:r>
            <a:endParaRPr b="1">
              <a:solidFill>
                <a:schemeClr val="lt1"/>
              </a:solidFill>
              <a:latin typeface="Roboto Condensed"/>
              <a:ea typeface="Roboto Condensed"/>
              <a:cs typeface="Roboto Condensed"/>
              <a:sym typeface="Roboto Condensed"/>
            </a:endParaRPr>
          </a:p>
        </p:txBody>
      </p:sp>
      <p:pic>
        <p:nvPicPr>
          <p:cNvPr id="204" name="Google Shape;204;p28"/>
          <p:cNvPicPr preferRelativeResize="0"/>
          <p:nvPr/>
        </p:nvPicPr>
        <p:blipFill>
          <a:blip r:embed="rId4">
            <a:alphaModFix/>
          </a:blip>
          <a:stretch>
            <a:fillRect/>
          </a:stretch>
        </p:blipFill>
        <p:spPr>
          <a:xfrm>
            <a:off x="5574150" y="3873300"/>
            <a:ext cx="2466975" cy="2057400"/>
          </a:xfrm>
          <a:prstGeom prst="rect">
            <a:avLst/>
          </a:prstGeom>
          <a:noFill/>
          <a:ln>
            <a:noFill/>
          </a:ln>
        </p:spPr>
      </p:pic>
      <p:pic>
        <p:nvPicPr>
          <p:cNvPr id="205" name="Google Shape;205;p28"/>
          <p:cNvPicPr preferRelativeResize="0"/>
          <p:nvPr/>
        </p:nvPicPr>
        <p:blipFill>
          <a:blip r:embed="rId5">
            <a:alphaModFix/>
          </a:blip>
          <a:stretch>
            <a:fillRect/>
          </a:stretch>
        </p:blipFill>
        <p:spPr>
          <a:xfrm>
            <a:off x="1078925" y="3182800"/>
            <a:ext cx="2514600" cy="1743075"/>
          </a:xfrm>
          <a:prstGeom prst="rect">
            <a:avLst/>
          </a:prstGeom>
          <a:noFill/>
          <a:ln>
            <a:noFill/>
          </a:ln>
        </p:spPr>
      </p:pic>
      <p:sp>
        <p:nvSpPr>
          <p:cNvPr id="206" name="Google Shape;206;p28"/>
          <p:cNvSpPr/>
          <p:nvPr/>
        </p:nvSpPr>
        <p:spPr>
          <a:xfrm>
            <a:off x="4893875" y="4709550"/>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5</a:t>
            </a:r>
            <a:endParaRPr b="1">
              <a:solidFill>
                <a:schemeClr val="lt1"/>
              </a:solidFill>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212" name="Google Shape;212;p29"/>
          <p:cNvSpPr txBox="1"/>
          <p:nvPr/>
        </p:nvSpPr>
        <p:spPr>
          <a:xfrm>
            <a:off x="193775"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13" name="Google Shape;213;p29"/>
          <p:cNvSpPr txBox="1"/>
          <p:nvPr/>
        </p:nvSpPr>
        <p:spPr>
          <a:xfrm>
            <a:off x="4665200" y="17866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14" name="Google Shape;214;p29"/>
          <p:cNvSpPr/>
          <p:nvPr/>
        </p:nvSpPr>
        <p:spPr>
          <a:xfrm>
            <a:off x="453525" y="3861888"/>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6</a:t>
            </a:r>
            <a:endParaRPr b="1">
              <a:solidFill>
                <a:schemeClr val="lt1"/>
              </a:solidFill>
              <a:latin typeface="Roboto Condensed"/>
              <a:ea typeface="Roboto Condensed"/>
              <a:cs typeface="Roboto Condensed"/>
              <a:sym typeface="Roboto Condensed"/>
            </a:endParaRPr>
          </a:p>
        </p:txBody>
      </p:sp>
      <p:pic>
        <p:nvPicPr>
          <p:cNvPr id="215" name="Google Shape;215;p29"/>
          <p:cNvPicPr preferRelativeResize="0"/>
          <p:nvPr/>
        </p:nvPicPr>
        <p:blipFill>
          <a:blip r:embed="rId3">
            <a:alphaModFix/>
          </a:blip>
          <a:stretch>
            <a:fillRect/>
          </a:stretch>
        </p:blipFill>
        <p:spPr>
          <a:xfrm>
            <a:off x="1078925" y="3182800"/>
            <a:ext cx="2514600" cy="1743075"/>
          </a:xfrm>
          <a:prstGeom prst="rect">
            <a:avLst/>
          </a:prstGeom>
          <a:noFill/>
          <a:ln>
            <a:noFill/>
          </a:ln>
        </p:spPr>
      </p:pic>
      <p:pic>
        <p:nvPicPr>
          <p:cNvPr id="216" name="Google Shape;216;p29"/>
          <p:cNvPicPr preferRelativeResize="0"/>
          <p:nvPr/>
        </p:nvPicPr>
        <p:blipFill>
          <a:blip r:embed="rId4">
            <a:alphaModFix/>
          </a:blip>
          <a:stretch>
            <a:fillRect/>
          </a:stretch>
        </p:blipFill>
        <p:spPr>
          <a:xfrm>
            <a:off x="5445575" y="2773225"/>
            <a:ext cx="2724150" cy="2562225"/>
          </a:xfrm>
          <a:prstGeom prst="rect">
            <a:avLst/>
          </a:prstGeom>
          <a:noFill/>
          <a:ln>
            <a:noFill/>
          </a:ln>
        </p:spPr>
      </p:pic>
      <p:sp>
        <p:nvSpPr>
          <p:cNvPr id="217" name="Google Shape;217;p29"/>
          <p:cNvSpPr/>
          <p:nvPr/>
        </p:nvSpPr>
        <p:spPr>
          <a:xfrm>
            <a:off x="4852675" y="3861875"/>
            <a:ext cx="398400" cy="3849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7</a:t>
            </a:r>
            <a:endParaRPr b="1">
              <a:solidFill>
                <a:schemeClr val="lt1"/>
              </a:solidFill>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223" name="Google Shape;223;p30"/>
          <p:cNvSpPr txBox="1"/>
          <p:nvPr/>
        </p:nvSpPr>
        <p:spPr>
          <a:xfrm>
            <a:off x="193775"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24" name="Google Shape;224;p30"/>
          <p:cNvSpPr txBox="1"/>
          <p:nvPr/>
        </p:nvSpPr>
        <p:spPr>
          <a:xfrm>
            <a:off x="4665200"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25" name="Google Shape;225;p30"/>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226" name="Google Shape;226;p30"/>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227" name="Google Shape;227;p30"/>
          <p:cNvPicPr preferRelativeResize="0"/>
          <p:nvPr/>
        </p:nvPicPr>
        <p:blipFill>
          <a:blip r:embed="rId3">
            <a:alphaModFix/>
          </a:blip>
          <a:stretch>
            <a:fillRect/>
          </a:stretch>
        </p:blipFill>
        <p:spPr>
          <a:xfrm>
            <a:off x="742025" y="2595326"/>
            <a:ext cx="3188400" cy="33753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233" name="Google Shape;233;p31"/>
          <p:cNvSpPr txBox="1"/>
          <p:nvPr/>
        </p:nvSpPr>
        <p:spPr>
          <a:xfrm>
            <a:off x="193775"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34" name="Google Shape;234;p31"/>
          <p:cNvSpPr txBox="1"/>
          <p:nvPr/>
        </p:nvSpPr>
        <p:spPr>
          <a:xfrm>
            <a:off x="4665200"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35" name="Google Shape;235;p31"/>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236" name="Google Shape;236;p31"/>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237" name="Google Shape;237;p31"/>
          <p:cNvPicPr preferRelativeResize="0"/>
          <p:nvPr/>
        </p:nvPicPr>
        <p:blipFill>
          <a:blip r:embed="rId3">
            <a:alphaModFix/>
          </a:blip>
          <a:stretch>
            <a:fillRect/>
          </a:stretch>
        </p:blipFill>
        <p:spPr>
          <a:xfrm>
            <a:off x="742025" y="2595326"/>
            <a:ext cx="3188400" cy="3375306"/>
          </a:xfrm>
          <a:prstGeom prst="rect">
            <a:avLst/>
          </a:prstGeom>
          <a:noFill/>
          <a:ln>
            <a:noFill/>
          </a:ln>
        </p:spPr>
      </p:pic>
      <p:pic>
        <p:nvPicPr>
          <p:cNvPr id="238" name="Google Shape;238;p31"/>
          <p:cNvPicPr preferRelativeResize="0"/>
          <p:nvPr/>
        </p:nvPicPr>
        <p:blipFill>
          <a:blip r:embed="rId4">
            <a:alphaModFix/>
          </a:blip>
          <a:stretch>
            <a:fillRect/>
          </a:stretch>
        </p:blipFill>
        <p:spPr>
          <a:xfrm>
            <a:off x="5048962" y="3222689"/>
            <a:ext cx="3517375" cy="2120575"/>
          </a:xfrm>
          <a:prstGeom prst="rect">
            <a:avLst/>
          </a:prstGeom>
          <a:noFill/>
          <a:ln>
            <a:noFill/>
          </a:ln>
        </p:spPr>
      </p:pic>
      <p:sp>
        <p:nvSpPr>
          <p:cNvPr id="239" name="Google Shape;239;p31"/>
          <p:cNvSpPr txBox="1"/>
          <p:nvPr/>
        </p:nvSpPr>
        <p:spPr>
          <a:xfrm>
            <a:off x="4665200" y="3889400"/>
            <a:ext cx="4284900" cy="2346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40" name="Google Shape;240;p31"/>
          <p:cNvSpPr/>
          <p:nvPr/>
        </p:nvSpPr>
        <p:spPr>
          <a:xfrm rot="1869973">
            <a:off x="3119775" y="3273803"/>
            <a:ext cx="247525" cy="178892"/>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rot="6461351">
            <a:off x="2844546" y="4193529"/>
            <a:ext cx="247817" cy="178843"/>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247" name="Google Shape;247;p32"/>
          <p:cNvSpPr txBox="1"/>
          <p:nvPr/>
        </p:nvSpPr>
        <p:spPr>
          <a:xfrm>
            <a:off x="193775"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48" name="Google Shape;248;p32"/>
          <p:cNvSpPr txBox="1"/>
          <p:nvPr/>
        </p:nvSpPr>
        <p:spPr>
          <a:xfrm>
            <a:off x="4665200"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49" name="Google Shape;249;p32"/>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250" name="Google Shape;250;p32"/>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251" name="Google Shape;251;p32"/>
          <p:cNvPicPr preferRelativeResize="0"/>
          <p:nvPr/>
        </p:nvPicPr>
        <p:blipFill>
          <a:blip r:embed="rId3">
            <a:alphaModFix/>
          </a:blip>
          <a:stretch>
            <a:fillRect/>
          </a:stretch>
        </p:blipFill>
        <p:spPr>
          <a:xfrm>
            <a:off x="742025" y="2595326"/>
            <a:ext cx="3188400" cy="3375306"/>
          </a:xfrm>
          <a:prstGeom prst="rect">
            <a:avLst/>
          </a:prstGeom>
          <a:noFill/>
          <a:ln>
            <a:noFill/>
          </a:ln>
        </p:spPr>
      </p:pic>
      <p:pic>
        <p:nvPicPr>
          <p:cNvPr id="252" name="Google Shape;252;p32"/>
          <p:cNvPicPr preferRelativeResize="0"/>
          <p:nvPr/>
        </p:nvPicPr>
        <p:blipFill>
          <a:blip r:embed="rId4">
            <a:alphaModFix/>
          </a:blip>
          <a:stretch>
            <a:fillRect/>
          </a:stretch>
        </p:blipFill>
        <p:spPr>
          <a:xfrm>
            <a:off x="5048962" y="3222689"/>
            <a:ext cx="3517375" cy="2120575"/>
          </a:xfrm>
          <a:prstGeom prst="rect">
            <a:avLst/>
          </a:prstGeom>
          <a:noFill/>
          <a:ln>
            <a:noFill/>
          </a:ln>
        </p:spPr>
      </p:pic>
      <p:sp>
        <p:nvSpPr>
          <p:cNvPr id="253" name="Google Shape;253;p32"/>
          <p:cNvSpPr txBox="1"/>
          <p:nvPr/>
        </p:nvSpPr>
        <p:spPr>
          <a:xfrm>
            <a:off x="4665188" y="4137750"/>
            <a:ext cx="4284900" cy="2346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54" name="Google Shape;254;p32"/>
          <p:cNvSpPr/>
          <p:nvPr/>
        </p:nvSpPr>
        <p:spPr>
          <a:xfrm rot="1869973">
            <a:off x="3119775" y="3273803"/>
            <a:ext cx="247525" cy="178892"/>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rot="4911606">
            <a:off x="3676889" y="4083595"/>
            <a:ext cx="247897" cy="178785"/>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261" name="Google Shape;261;p33"/>
          <p:cNvSpPr txBox="1"/>
          <p:nvPr/>
        </p:nvSpPr>
        <p:spPr>
          <a:xfrm>
            <a:off x="193775"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62" name="Google Shape;262;p33"/>
          <p:cNvSpPr txBox="1"/>
          <p:nvPr/>
        </p:nvSpPr>
        <p:spPr>
          <a:xfrm>
            <a:off x="4665200"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63" name="Google Shape;263;p33"/>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264" name="Google Shape;264;p33"/>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265" name="Google Shape;265;p33"/>
          <p:cNvPicPr preferRelativeResize="0"/>
          <p:nvPr/>
        </p:nvPicPr>
        <p:blipFill>
          <a:blip r:embed="rId3">
            <a:alphaModFix/>
          </a:blip>
          <a:stretch>
            <a:fillRect/>
          </a:stretch>
        </p:blipFill>
        <p:spPr>
          <a:xfrm>
            <a:off x="742025" y="2595326"/>
            <a:ext cx="3188400" cy="3375306"/>
          </a:xfrm>
          <a:prstGeom prst="rect">
            <a:avLst/>
          </a:prstGeom>
          <a:noFill/>
          <a:ln>
            <a:noFill/>
          </a:ln>
        </p:spPr>
      </p:pic>
      <p:pic>
        <p:nvPicPr>
          <p:cNvPr id="266" name="Google Shape;266;p33"/>
          <p:cNvPicPr preferRelativeResize="0"/>
          <p:nvPr/>
        </p:nvPicPr>
        <p:blipFill>
          <a:blip r:embed="rId4">
            <a:alphaModFix/>
          </a:blip>
          <a:stretch>
            <a:fillRect/>
          </a:stretch>
        </p:blipFill>
        <p:spPr>
          <a:xfrm>
            <a:off x="5048962" y="3222689"/>
            <a:ext cx="3517375" cy="2120575"/>
          </a:xfrm>
          <a:prstGeom prst="rect">
            <a:avLst/>
          </a:prstGeom>
          <a:noFill/>
          <a:ln>
            <a:noFill/>
          </a:ln>
        </p:spPr>
      </p:pic>
      <p:sp>
        <p:nvSpPr>
          <p:cNvPr id="267" name="Google Shape;267;p33"/>
          <p:cNvSpPr txBox="1"/>
          <p:nvPr/>
        </p:nvSpPr>
        <p:spPr>
          <a:xfrm>
            <a:off x="4665175" y="4376975"/>
            <a:ext cx="4284900" cy="2173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68" name="Google Shape;268;p33"/>
          <p:cNvSpPr/>
          <p:nvPr/>
        </p:nvSpPr>
        <p:spPr>
          <a:xfrm rot="8097054">
            <a:off x="1704101" y="3150020"/>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rot="6163461">
            <a:off x="1258133" y="4146894"/>
            <a:ext cx="247888" cy="178742"/>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rot="4533602">
            <a:off x="1670670" y="4835263"/>
            <a:ext cx="247829" cy="178704"/>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276" name="Google Shape;276;p34"/>
          <p:cNvSpPr txBox="1"/>
          <p:nvPr/>
        </p:nvSpPr>
        <p:spPr>
          <a:xfrm>
            <a:off x="193775"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77" name="Google Shape;277;p34"/>
          <p:cNvSpPr txBox="1"/>
          <p:nvPr/>
        </p:nvSpPr>
        <p:spPr>
          <a:xfrm>
            <a:off x="4665200"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78" name="Google Shape;278;p34"/>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279" name="Google Shape;279;p34"/>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280" name="Google Shape;280;p34"/>
          <p:cNvPicPr preferRelativeResize="0"/>
          <p:nvPr/>
        </p:nvPicPr>
        <p:blipFill>
          <a:blip r:embed="rId3">
            <a:alphaModFix/>
          </a:blip>
          <a:stretch>
            <a:fillRect/>
          </a:stretch>
        </p:blipFill>
        <p:spPr>
          <a:xfrm>
            <a:off x="742025" y="2595326"/>
            <a:ext cx="3188400" cy="3375306"/>
          </a:xfrm>
          <a:prstGeom prst="rect">
            <a:avLst/>
          </a:prstGeom>
          <a:noFill/>
          <a:ln>
            <a:noFill/>
          </a:ln>
        </p:spPr>
      </p:pic>
      <p:pic>
        <p:nvPicPr>
          <p:cNvPr id="281" name="Google Shape;281;p34"/>
          <p:cNvPicPr preferRelativeResize="0"/>
          <p:nvPr/>
        </p:nvPicPr>
        <p:blipFill>
          <a:blip r:embed="rId4">
            <a:alphaModFix/>
          </a:blip>
          <a:stretch>
            <a:fillRect/>
          </a:stretch>
        </p:blipFill>
        <p:spPr>
          <a:xfrm>
            <a:off x="5048962" y="3222689"/>
            <a:ext cx="3517375" cy="2120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287" name="Google Shape;287;p35"/>
          <p:cNvSpPr txBox="1"/>
          <p:nvPr/>
        </p:nvSpPr>
        <p:spPr>
          <a:xfrm>
            <a:off x="193775"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88" name="Google Shape;288;p35"/>
          <p:cNvSpPr txBox="1"/>
          <p:nvPr/>
        </p:nvSpPr>
        <p:spPr>
          <a:xfrm>
            <a:off x="4665200" y="2015250"/>
            <a:ext cx="4284900" cy="4535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89" name="Google Shape;289;p35"/>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290" name="Google Shape;290;p35"/>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291" name="Google Shape;291;p35"/>
          <p:cNvPicPr preferRelativeResize="0"/>
          <p:nvPr/>
        </p:nvPicPr>
        <p:blipFill>
          <a:blip r:embed="rId3">
            <a:alphaModFix/>
          </a:blip>
          <a:stretch>
            <a:fillRect/>
          </a:stretch>
        </p:blipFill>
        <p:spPr>
          <a:xfrm>
            <a:off x="742025" y="2595326"/>
            <a:ext cx="3188400" cy="3375306"/>
          </a:xfrm>
          <a:prstGeom prst="rect">
            <a:avLst/>
          </a:prstGeom>
          <a:noFill/>
          <a:ln>
            <a:noFill/>
          </a:ln>
        </p:spPr>
      </p:pic>
      <p:pic>
        <p:nvPicPr>
          <p:cNvPr id="292" name="Google Shape;292;p35"/>
          <p:cNvPicPr preferRelativeResize="0"/>
          <p:nvPr/>
        </p:nvPicPr>
        <p:blipFill>
          <a:blip r:embed="rId4">
            <a:alphaModFix/>
          </a:blip>
          <a:stretch>
            <a:fillRect/>
          </a:stretch>
        </p:blipFill>
        <p:spPr>
          <a:xfrm>
            <a:off x="5048962" y="3222689"/>
            <a:ext cx="3517375" cy="2120575"/>
          </a:xfrm>
          <a:prstGeom prst="rect">
            <a:avLst/>
          </a:prstGeom>
          <a:noFill/>
          <a:ln>
            <a:noFill/>
          </a:ln>
        </p:spPr>
      </p:pic>
      <p:sp>
        <p:nvSpPr>
          <p:cNvPr id="293" name="Google Shape;293;p35"/>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914400" rtl="0" algn="l">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These codes are stored with the compressed data, so the </a:t>
            </a:r>
            <a:r>
              <a:rPr lang="en" sz="1800">
                <a:solidFill>
                  <a:srgbClr val="FFFFFF"/>
                </a:solidFill>
                <a:latin typeface="Roboto Condensed Light"/>
                <a:ea typeface="Roboto Condensed Light"/>
                <a:cs typeface="Roboto Condensed Light"/>
                <a:sym typeface="Roboto Condensed Light"/>
              </a:rPr>
              <a:t>decompressor</a:t>
            </a:r>
            <a:r>
              <a:rPr lang="en" sz="1800">
                <a:solidFill>
                  <a:srgbClr val="FFFFFF"/>
                </a:solidFill>
                <a:latin typeface="Roboto Condensed Light"/>
                <a:ea typeface="Roboto Condensed Light"/>
                <a:cs typeface="Roboto Condensed Light"/>
                <a:sym typeface="Roboto Condensed Light"/>
              </a:rPr>
              <a:t> can reconstruct the original data.</a:t>
            </a:r>
            <a:endParaRPr sz="1800">
              <a:solidFill>
                <a:srgbClr val="FFFFFF"/>
              </a:solidFill>
              <a:latin typeface="Roboto Condensed Light"/>
              <a:ea typeface="Roboto Condensed Light"/>
              <a:cs typeface="Roboto Condensed Light"/>
              <a:sym typeface="Roboto Condensed Light"/>
            </a:endParaRPr>
          </a:p>
          <a:p>
            <a:pPr indent="-342900" lvl="0" marL="914400" rtl="0" algn="l">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The compressor constructs the Huffman tree and starts decompression positioned at the root of the tree.</a:t>
            </a:r>
            <a:endParaRPr sz="18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299" name="Google Shape;299;p36"/>
          <p:cNvSpPr txBox="1"/>
          <p:nvPr>
            <p:ph idx="1" type="body"/>
          </p:nvPr>
        </p:nvSpPr>
        <p:spPr>
          <a:xfrm>
            <a:off x="457200" y="1081200"/>
            <a:ext cx="8229600" cy="5447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AutoNum type="arabicPeriod"/>
            </a:pPr>
            <a:r>
              <a:rPr lang="en"/>
              <a:t>The decompressor reads the first bit of the compressed data, if zero, moves to the right child, if it is one, it moves to the left child.</a:t>
            </a:r>
            <a:br>
              <a:rPr lang="en"/>
            </a:br>
            <a:endParaRPr/>
          </a:p>
          <a:p>
            <a:pPr indent="-381000" lvl="0" marL="457200" rtl="0" algn="l">
              <a:spcBef>
                <a:spcPts val="0"/>
              </a:spcBef>
              <a:spcAft>
                <a:spcPts val="0"/>
              </a:spcAft>
              <a:buSzPts val="2400"/>
              <a:buAutoNum type="arabicPeriod"/>
            </a:pPr>
            <a:r>
              <a:rPr lang="en"/>
              <a:t>The process is repeated, the next bit of the compressed data is read and is moving towards the right child if the read bit is a zero or left if the bit read is a one.</a:t>
            </a:r>
            <a:br>
              <a:rPr lang="en"/>
            </a:br>
            <a:endParaRPr/>
          </a:p>
          <a:p>
            <a:pPr indent="-381000" lvl="0" marL="457200" rtl="0" algn="l">
              <a:spcBef>
                <a:spcPts val="0"/>
              </a:spcBef>
              <a:spcAft>
                <a:spcPts val="0"/>
              </a:spcAft>
              <a:buSzPts val="2400"/>
              <a:buAutoNum type="arabicPeriod"/>
            </a:pPr>
            <a:r>
              <a:rPr lang="en"/>
              <a:t>When the process reaches a leaf on the tree, the decompressor find the original code and returns the value of the symbol as uncompressed data.</a:t>
            </a:r>
            <a:br>
              <a:rPr lang="en"/>
            </a:br>
            <a:endParaRPr/>
          </a:p>
          <a:p>
            <a:pPr indent="-381000" lvl="0" marL="457200" rtl="0" algn="l">
              <a:spcBef>
                <a:spcPts val="0"/>
              </a:spcBef>
              <a:spcAft>
                <a:spcPts val="0"/>
              </a:spcAft>
              <a:buSzPts val="2400"/>
              <a:buAutoNum type="arabicPeriod"/>
            </a:pPr>
            <a:r>
              <a:rPr lang="en"/>
              <a:t>The decompressor is again placed in the root of the tree and the same process is repeated.</a:t>
            </a:r>
            <a:endParaRPr/>
          </a:p>
          <a:p>
            <a:pPr indent="457200" lvl="0" marL="0" rtl="0" algn="l">
              <a:spcBef>
                <a:spcPts val="6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9" name="Google Shape;49;p10"/>
          <p:cNvSpPr txBox="1"/>
          <p:nvPr>
            <p:ph idx="1" type="body"/>
          </p:nvPr>
        </p:nvSpPr>
        <p:spPr>
          <a:xfrm>
            <a:off x="457200" y="1081200"/>
            <a:ext cx="8229600" cy="5007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Bit-rate reduction involves encoding information using fewer bits than the original representation.</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Types of compression:</a:t>
            </a:r>
            <a:endParaRPr/>
          </a:p>
          <a:p>
            <a:pPr indent="-381000" lvl="1" marL="914400" rtl="0" algn="l">
              <a:spcBef>
                <a:spcPts val="0"/>
              </a:spcBef>
              <a:spcAft>
                <a:spcPts val="0"/>
              </a:spcAft>
              <a:buSzPts val="2400"/>
              <a:buFont typeface="Droid Sans"/>
              <a:buChar char="◆"/>
            </a:pPr>
            <a:r>
              <a:rPr b="1" lang="en"/>
              <a:t>Lossless compression.</a:t>
            </a:r>
            <a:r>
              <a:rPr lang="en"/>
              <a:t> Reduces bits by identifying and eliminating statistical redundancy, </a:t>
            </a:r>
            <a:r>
              <a:rPr b="1" lang="en">
                <a:solidFill>
                  <a:srgbClr val="CC0000"/>
                </a:solidFill>
              </a:rPr>
              <a:t>no information is lost</a:t>
            </a:r>
            <a:r>
              <a:rPr lang="en"/>
              <a:t>.</a:t>
            </a:r>
            <a:endParaRPr/>
          </a:p>
          <a:p>
            <a:pPr indent="-381000" lvl="1" marL="914400" rtl="0" algn="l">
              <a:spcBef>
                <a:spcPts val="0"/>
              </a:spcBef>
              <a:spcAft>
                <a:spcPts val="0"/>
              </a:spcAft>
              <a:buSzPts val="2400"/>
              <a:buFont typeface="Droid Sans"/>
              <a:buChar char="◆"/>
            </a:pPr>
            <a:r>
              <a:rPr b="1" lang="en"/>
              <a:t>Lossy compression</a:t>
            </a:r>
            <a:r>
              <a:rPr lang="en"/>
              <a:t>. Reduces bits by identifying </a:t>
            </a:r>
            <a:r>
              <a:rPr b="1" lang="en">
                <a:solidFill>
                  <a:srgbClr val="CC0000"/>
                </a:solidFill>
              </a:rPr>
              <a:t>unnecessary information and</a:t>
            </a:r>
            <a:r>
              <a:rPr lang="en"/>
              <a:t> </a:t>
            </a:r>
            <a:r>
              <a:rPr b="1" lang="en">
                <a:solidFill>
                  <a:srgbClr val="CC0000"/>
                </a:solidFill>
              </a:rPr>
              <a:t>removing it</a:t>
            </a:r>
            <a:r>
              <a:rPr lang="en"/>
              <a:t>.</a:t>
            </a:r>
            <a:endParaRPr/>
          </a:p>
          <a:p>
            <a:pPr indent="-381000" lvl="1" marL="914400" rtl="0" algn="l">
              <a:spcBef>
                <a:spcPts val="0"/>
              </a:spcBef>
              <a:spcAft>
                <a:spcPts val="0"/>
              </a:spcAft>
              <a:buSzPts val="2400"/>
              <a:buChar char="◆"/>
            </a:pPr>
            <a:r>
              <a:rPr b="1" lang="en"/>
              <a:t>Arithmetic Coding</a:t>
            </a:r>
            <a:r>
              <a:rPr lang="en"/>
              <a:t>. Used in lossless and lossy algorithms. The frequently seen symbols are encoded with fewer bits than rarely seen symbols. </a:t>
            </a:r>
            <a:r>
              <a:rPr b="1" lang="en">
                <a:solidFill>
                  <a:srgbClr val="CC0000"/>
                </a:solidFill>
              </a:rPr>
              <a:t>Encodes the entire message into a single number</a:t>
            </a:r>
            <a:r>
              <a:rPr lang="en"/>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305" name="Google Shape;305;p37"/>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306" name="Google Shape;306;p37"/>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307" name="Google Shape;307;p37"/>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308" name="Google Shape;308;p37"/>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309" name="Google Shape;309;p37"/>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310" name="Google Shape;310;p37"/>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311" name="Google Shape;311;p37"/>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011010110000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317" name="Google Shape;317;p38"/>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318" name="Google Shape;318;p38"/>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319" name="Google Shape;319;p38"/>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320" name="Google Shape;320;p38"/>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321" name="Google Shape;321;p38"/>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322" name="Google Shape;322;p38"/>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323" name="Google Shape;323;p38"/>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a:t>
            </a:r>
            <a:r>
              <a:rPr b="1" lang="en">
                <a:solidFill>
                  <a:srgbClr val="CC0000"/>
                </a:solidFill>
              </a:rPr>
              <a:t>0</a:t>
            </a:r>
            <a:r>
              <a:rPr lang="en"/>
              <a:t>11</a:t>
            </a:r>
            <a:r>
              <a:rPr lang="en"/>
              <a:t>010</a:t>
            </a:r>
            <a:r>
              <a:rPr lang="en"/>
              <a:t>110000 </a:t>
            </a:r>
            <a:endParaRPr/>
          </a:p>
        </p:txBody>
      </p:sp>
      <p:sp>
        <p:nvSpPr>
          <p:cNvPr id="324" name="Google Shape;324;p38"/>
          <p:cNvSpPr/>
          <p:nvPr/>
        </p:nvSpPr>
        <p:spPr>
          <a:xfrm rot="8097054">
            <a:off x="1772801" y="2641495"/>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330" name="Google Shape;330;p39"/>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331" name="Google Shape;331;p39"/>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332" name="Google Shape;332;p39"/>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333" name="Google Shape;333;p39"/>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334" name="Google Shape;334;p39"/>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335" name="Google Shape;335;p39"/>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336" name="Google Shape;336;p39"/>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a:t>
            </a:r>
            <a:r>
              <a:rPr b="1" lang="en">
                <a:solidFill>
                  <a:srgbClr val="CC0000"/>
                </a:solidFill>
              </a:rPr>
              <a:t>01</a:t>
            </a:r>
            <a:r>
              <a:rPr lang="en"/>
              <a:t>1</a:t>
            </a:r>
            <a:r>
              <a:rPr lang="en"/>
              <a:t>010</a:t>
            </a:r>
            <a:r>
              <a:rPr lang="en"/>
              <a:t>110000 </a:t>
            </a:r>
            <a:endParaRPr/>
          </a:p>
        </p:txBody>
      </p:sp>
      <p:sp>
        <p:nvSpPr>
          <p:cNvPr id="337" name="Google Shape;337;p39"/>
          <p:cNvSpPr/>
          <p:nvPr/>
        </p:nvSpPr>
        <p:spPr>
          <a:xfrm rot="8097054">
            <a:off x="1772801" y="2641495"/>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rot="4125185">
            <a:off x="2116336" y="3426136"/>
            <a:ext cx="247525" cy="178945"/>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344" name="Google Shape;344;p40"/>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345" name="Google Shape;345;p40"/>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346" name="Google Shape;346;p40"/>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347" name="Google Shape;347;p40"/>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348" name="Google Shape;348;p40"/>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349" name="Google Shape;349;p40"/>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350" name="Google Shape;350;p40"/>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a:t>
            </a:r>
            <a:r>
              <a:rPr b="1" lang="en">
                <a:solidFill>
                  <a:srgbClr val="CC0000"/>
                </a:solidFill>
              </a:rPr>
              <a:t>0</a:t>
            </a:r>
            <a:r>
              <a:rPr b="1" lang="en">
                <a:solidFill>
                  <a:srgbClr val="CC0000"/>
                </a:solidFill>
              </a:rPr>
              <a:t>11</a:t>
            </a:r>
            <a:r>
              <a:rPr lang="en"/>
              <a:t>010</a:t>
            </a:r>
            <a:r>
              <a:rPr lang="en"/>
              <a:t>110000 </a:t>
            </a:r>
            <a:endParaRPr/>
          </a:p>
        </p:txBody>
      </p:sp>
      <p:sp>
        <p:nvSpPr>
          <p:cNvPr id="351" name="Google Shape;351;p40"/>
          <p:cNvSpPr/>
          <p:nvPr/>
        </p:nvSpPr>
        <p:spPr>
          <a:xfrm rot="8097054">
            <a:off x="1772801" y="2641495"/>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rot="4125185">
            <a:off x="2116336" y="3426136"/>
            <a:ext cx="247525" cy="178945"/>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p:nvPr/>
        </p:nvSpPr>
        <p:spPr>
          <a:xfrm rot="4125185">
            <a:off x="2461161" y="4059561"/>
            <a:ext cx="247525" cy="178945"/>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359" name="Google Shape;359;p41"/>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360" name="Google Shape;360;p41"/>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361" name="Google Shape;361;p41"/>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362" name="Google Shape;362;p41"/>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363" name="Google Shape;363;p41"/>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364" name="Google Shape;364;p41"/>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365" name="Google Shape;365;p41"/>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a:t>
            </a:r>
            <a:r>
              <a:rPr b="1" lang="en">
                <a:solidFill>
                  <a:srgbClr val="000000"/>
                </a:solidFill>
              </a:rPr>
              <a:t>011</a:t>
            </a:r>
            <a:r>
              <a:rPr lang="en"/>
              <a:t>010</a:t>
            </a:r>
            <a:r>
              <a:rPr lang="en"/>
              <a:t>110000</a:t>
            </a:r>
            <a:endParaRPr/>
          </a:p>
          <a:p>
            <a:pPr indent="0" lvl="0" marL="914400" rtl="0" algn="l">
              <a:spcBef>
                <a:spcPts val="600"/>
              </a:spcBef>
              <a:spcAft>
                <a:spcPts val="0"/>
              </a:spcAft>
              <a:buNone/>
            </a:pPr>
            <a:r>
              <a:rPr lang="en"/>
              <a:t>									 C</a:t>
            </a:r>
            <a:endParaRPr/>
          </a:p>
          <a:p>
            <a:pPr indent="0" lvl="0" marL="0" rtl="0" algn="l">
              <a:spcBef>
                <a:spcPts val="600"/>
              </a:spcBef>
              <a:spcAft>
                <a:spcPts val="0"/>
              </a:spcAft>
              <a:buNone/>
            </a:pPr>
            <a:r>
              <a:rPr lang="en"/>
              <a:t> </a:t>
            </a:r>
            <a:endParaRPr/>
          </a:p>
        </p:txBody>
      </p:sp>
      <p:sp>
        <p:nvSpPr>
          <p:cNvPr id="366" name="Google Shape;366;p41"/>
          <p:cNvSpPr/>
          <p:nvPr/>
        </p:nvSpPr>
        <p:spPr>
          <a:xfrm rot="8097054">
            <a:off x="1772801" y="2641495"/>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rot="4125185">
            <a:off x="2116336" y="3426136"/>
            <a:ext cx="247525" cy="178945"/>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rot="4125185">
            <a:off x="2461161" y="4059561"/>
            <a:ext cx="247525" cy="178945"/>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41"/>
          <p:cNvCxnSpPr/>
          <p:nvPr/>
        </p:nvCxnSpPr>
        <p:spPr>
          <a:xfrm>
            <a:off x="5524875" y="5937175"/>
            <a:ext cx="4674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375" name="Google Shape;375;p42"/>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376" name="Google Shape;376;p42"/>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377" name="Google Shape;377;p42"/>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378" name="Google Shape;378;p42"/>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379" name="Google Shape;379;p42"/>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380" name="Google Shape;380;p42"/>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381" name="Google Shape;381;p42"/>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a:t>
            </a:r>
            <a:r>
              <a:rPr b="1" lang="en">
                <a:solidFill>
                  <a:srgbClr val="000000"/>
                </a:solidFill>
              </a:rPr>
              <a:t>011</a:t>
            </a:r>
            <a:r>
              <a:rPr b="1" lang="en">
                <a:solidFill>
                  <a:srgbClr val="CC0000"/>
                </a:solidFill>
              </a:rPr>
              <a:t>0</a:t>
            </a:r>
            <a:r>
              <a:rPr lang="en"/>
              <a:t>10</a:t>
            </a:r>
            <a:r>
              <a:rPr lang="en"/>
              <a:t>110000</a:t>
            </a:r>
            <a:endParaRPr/>
          </a:p>
          <a:p>
            <a:pPr indent="0" lvl="0" marL="914400" rtl="0" algn="l">
              <a:spcBef>
                <a:spcPts val="600"/>
              </a:spcBef>
              <a:spcAft>
                <a:spcPts val="0"/>
              </a:spcAft>
              <a:buNone/>
            </a:pPr>
            <a:r>
              <a:rPr lang="en"/>
              <a:t>									 C</a:t>
            </a:r>
            <a:endParaRPr/>
          </a:p>
          <a:p>
            <a:pPr indent="0" lvl="0" marL="0" rtl="0" algn="l">
              <a:spcBef>
                <a:spcPts val="600"/>
              </a:spcBef>
              <a:spcAft>
                <a:spcPts val="0"/>
              </a:spcAft>
              <a:buNone/>
            </a:pPr>
            <a:r>
              <a:rPr lang="en"/>
              <a:t> </a:t>
            </a:r>
            <a:endParaRPr/>
          </a:p>
        </p:txBody>
      </p:sp>
      <p:sp>
        <p:nvSpPr>
          <p:cNvPr id="382" name="Google Shape;382;p42"/>
          <p:cNvSpPr/>
          <p:nvPr/>
        </p:nvSpPr>
        <p:spPr>
          <a:xfrm rot="8097054">
            <a:off x="1772801" y="2641495"/>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 name="Google Shape;383;p42"/>
          <p:cNvCxnSpPr/>
          <p:nvPr/>
        </p:nvCxnSpPr>
        <p:spPr>
          <a:xfrm>
            <a:off x="5524875" y="5937175"/>
            <a:ext cx="4674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389" name="Google Shape;389;p43"/>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390" name="Google Shape;390;p43"/>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391" name="Google Shape;391;p43"/>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392" name="Google Shape;392;p43"/>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393" name="Google Shape;393;p43"/>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394" name="Google Shape;394;p43"/>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395" name="Google Shape;395;p43"/>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a:t>
            </a:r>
            <a:r>
              <a:rPr b="1" lang="en">
                <a:solidFill>
                  <a:srgbClr val="000000"/>
                </a:solidFill>
              </a:rPr>
              <a:t>011</a:t>
            </a:r>
            <a:r>
              <a:rPr b="1" lang="en">
                <a:solidFill>
                  <a:srgbClr val="CC0000"/>
                </a:solidFill>
              </a:rPr>
              <a:t>01</a:t>
            </a:r>
            <a:r>
              <a:rPr lang="en"/>
              <a:t>0</a:t>
            </a:r>
            <a:r>
              <a:rPr lang="en"/>
              <a:t>110000</a:t>
            </a:r>
            <a:endParaRPr/>
          </a:p>
          <a:p>
            <a:pPr indent="0" lvl="0" marL="914400" rtl="0" algn="l">
              <a:spcBef>
                <a:spcPts val="600"/>
              </a:spcBef>
              <a:spcAft>
                <a:spcPts val="0"/>
              </a:spcAft>
              <a:buNone/>
            </a:pPr>
            <a:r>
              <a:rPr lang="en"/>
              <a:t>									 C</a:t>
            </a:r>
            <a:endParaRPr/>
          </a:p>
          <a:p>
            <a:pPr indent="0" lvl="0" marL="0" rtl="0" algn="l">
              <a:spcBef>
                <a:spcPts val="600"/>
              </a:spcBef>
              <a:spcAft>
                <a:spcPts val="0"/>
              </a:spcAft>
              <a:buNone/>
            </a:pPr>
            <a:r>
              <a:rPr lang="en"/>
              <a:t> </a:t>
            </a:r>
            <a:endParaRPr/>
          </a:p>
        </p:txBody>
      </p:sp>
      <p:sp>
        <p:nvSpPr>
          <p:cNvPr id="396" name="Google Shape;396;p43"/>
          <p:cNvSpPr/>
          <p:nvPr/>
        </p:nvSpPr>
        <p:spPr>
          <a:xfrm rot="8097054">
            <a:off x="1772801" y="2641495"/>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43"/>
          <p:cNvCxnSpPr/>
          <p:nvPr/>
        </p:nvCxnSpPr>
        <p:spPr>
          <a:xfrm>
            <a:off x="5524875" y="5937175"/>
            <a:ext cx="467400" cy="0"/>
          </a:xfrm>
          <a:prstGeom prst="straightConnector1">
            <a:avLst/>
          </a:prstGeom>
          <a:noFill/>
          <a:ln cap="flat" cmpd="sng" w="38100">
            <a:solidFill>
              <a:schemeClr val="dk2"/>
            </a:solidFill>
            <a:prstDash val="solid"/>
            <a:round/>
            <a:headEnd len="med" w="med" type="none"/>
            <a:tailEnd len="med" w="med" type="none"/>
          </a:ln>
        </p:spPr>
      </p:cxnSp>
      <p:sp>
        <p:nvSpPr>
          <p:cNvPr id="398" name="Google Shape;398;p43"/>
          <p:cNvSpPr/>
          <p:nvPr/>
        </p:nvSpPr>
        <p:spPr>
          <a:xfrm rot="4276787">
            <a:off x="2131282" y="3398783"/>
            <a:ext cx="247704" cy="178923"/>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404" name="Google Shape;404;p44"/>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405" name="Google Shape;405;p44"/>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406" name="Google Shape;406;p44"/>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407" name="Google Shape;407;p44"/>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408" name="Google Shape;408;p44"/>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409" name="Google Shape;409;p44"/>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410" name="Google Shape;410;p44"/>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a:t>
            </a:r>
            <a:r>
              <a:rPr b="1" lang="en">
                <a:solidFill>
                  <a:srgbClr val="000000"/>
                </a:solidFill>
              </a:rPr>
              <a:t>011</a:t>
            </a:r>
            <a:r>
              <a:rPr b="1" lang="en">
                <a:solidFill>
                  <a:srgbClr val="CC0000"/>
                </a:solidFill>
              </a:rPr>
              <a:t>010</a:t>
            </a:r>
            <a:r>
              <a:rPr lang="en"/>
              <a:t>110000</a:t>
            </a:r>
            <a:endParaRPr/>
          </a:p>
          <a:p>
            <a:pPr indent="0" lvl="0" marL="914400" rtl="0" algn="l">
              <a:spcBef>
                <a:spcPts val="600"/>
              </a:spcBef>
              <a:spcAft>
                <a:spcPts val="0"/>
              </a:spcAft>
              <a:buNone/>
            </a:pPr>
            <a:r>
              <a:rPr lang="en"/>
              <a:t>									 C</a:t>
            </a:r>
            <a:endParaRPr/>
          </a:p>
          <a:p>
            <a:pPr indent="0" lvl="0" marL="0" rtl="0" algn="l">
              <a:spcBef>
                <a:spcPts val="600"/>
              </a:spcBef>
              <a:spcAft>
                <a:spcPts val="0"/>
              </a:spcAft>
              <a:buNone/>
            </a:pPr>
            <a:r>
              <a:rPr lang="en"/>
              <a:t> </a:t>
            </a:r>
            <a:endParaRPr/>
          </a:p>
        </p:txBody>
      </p:sp>
      <p:sp>
        <p:nvSpPr>
          <p:cNvPr id="411" name="Google Shape;411;p44"/>
          <p:cNvSpPr/>
          <p:nvPr/>
        </p:nvSpPr>
        <p:spPr>
          <a:xfrm rot="8097054">
            <a:off x="1772801" y="2641495"/>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 name="Google Shape;412;p44"/>
          <p:cNvCxnSpPr/>
          <p:nvPr/>
        </p:nvCxnSpPr>
        <p:spPr>
          <a:xfrm>
            <a:off x="5524875" y="5937175"/>
            <a:ext cx="467400" cy="0"/>
          </a:xfrm>
          <a:prstGeom prst="straightConnector1">
            <a:avLst/>
          </a:prstGeom>
          <a:noFill/>
          <a:ln cap="flat" cmpd="sng" w="38100">
            <a:solidFill>
              <a:schemeClr val="dk2"/>
            </a:solidFill>
            <a:prstDash val="solid"/>
            <a:round/>
            <a:headEnd len="med" w="med" type="none"/>
            <a:tailEnd len="med" w="med" type="none"/>
          </a:ln>
        </p:spPr>
      </p:cxnSp>
      <p:sp>
        <p:nvSpPr>
          <p:cNvPr id="413" name="Google Shape;413;p44"/>
          <p:cNvSpPr/>
          <p:nvPr/>
        </p:nvSpPr>
        <p:spPr>
          <a:xfrm rot="6805594">
            <a:off x="1772813" y="4012872"/>
            <a:ext cx="247501" cy="178841"/>
          </a:xfrm>
          <a:prstGeom prst="rightArrow">
            <a:avLst>
              <a:gd fmla="val 50000" name="adj1"/>
              <a:gd fmla="val 39876"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p:nvPr/>
        </p:nvSpPr>
        <p:spPr>
          <a:xfrm rot="4276787">
            <a:off x="2131282" y="3398783"/>
            <a:ext cx="247704" cy="178923"/>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420" name="Google Shape;420;p45"/>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421" name="Google Shape;421;p45"/>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422" name="Google Shape;422;p45"/>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423" name="Google Shape;423;p45"/>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424" name="Google Shape;424;p45"/>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425" name="Google Shape;425;p45"/>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426" name="Google Shape;426;p45"/>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a:t>
            </a:r>
            <a:r>
              <a:rPr b="1" lang="en">
                <a:solidFill>
                  <a:srgbClr val="000000"/>
                </a:solidFill>
              </a:rPr>
              <a:t>011010</a:t>
            </a:r>
            <a:r>
              <a:rPr lang="en"/>
              <a:t>110000</a:t>
            </a:r>
            <a:endParaRPr/>
          </a:p>
          <a:p>
            <a:pPr indent="0" lvl="0" marL="914400" rtl="0" algn="l">
              <a:spcBef>
                <a:spcPts val="600"/>
              </a:spcBef>
              <a:spcAft>
                <a:spcPts val="0"/>
              </a:spcAft>
              <a:buNone/>
            </a:pPr>
            <a:r>
              <a:rPr lang="en"/>
              <a:t>									 C     A</a:t>
            </a:r>
            <a:endParaRPr/>
          </a:p>
          <a:p>
            <a:pPr indent="0" lvl="0" marL="0" rtl="0" algn="l">
              <a:spcBef>
                <a:spcPts val="600"/>
              </a:spcBef>
              <a:spcAft>
                <a:spcPts val="0"/>
              </a:spcAft>
              <a:buNone/>
            </a:pPr>
            <a:r>
              <a:rPr lang="en"/>
              <a:t> </a:t>
            </a:r>
            <a:endParaRPr/>
          </a:p>
        </p:txBody>
      </p:sp>
      <p:sp>
        <p:nvSpPr>
          <p:cNvPr id="427" name="Google Shape;427;p45"/>
          <p:cNvSpPr/>
          <p:nvPr/>
        </p:nvSpPr>
        <p:spPr>
          <a:xfrm rot="8097054">
            <a:off x="1772801" y="2641495"/>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45"/>
          <p:cNvCxnSpPr/>
          <p:nvPr/>
        </p:nvCxnSpPr>
        <p:spPr>
          <a:xfrm>
            <a:off x="5457250" y="5937175"/>
            <a:ext cx="467400" cy="0"/>
          </a:xfrm>
          <a:prstGeom prst="straightConnector1">
            <a:avLst/>
          </a:prstGeom>
          <a:noFill/>
          <a:ln cap="flat" cmpd="sng" w="38100">
            <a:solidFill>
              <a:schemeClr val="dk2"/>
            </a:solidFill>
            <a:prstDash val="solid"/>
            <a:round/>
            <a:headEnd len="med" w="med" type="none"/>
            <a:tailEnd len="med" w="med" type="none"/>
          </a:ln>
        </p:spPr>
      </p:cxnSp>
      <p:sp>
        <p:nvSpPr>
          <p:cNvPr id="429" name="Google Shape;429;p45"/>
          <p:cNvSpPr/>
          <p:nvPr/>
        </p:nvSpPr>
        <p:spPr>
          <a:xfrm rot="6423101">
            <a:off x="1402978" y="3398762"/>
            <a:ext cx="247584" cy="178878"/>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rot="4179310">
            <a:off x="1748897" y="4012894"/>
            <a:ext cx="247649" cy="17882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 name="Google Shape;431;p45"/>
          <p:cNvCxnSpPr/>
          <p:nvPr/>
        </p:nvCxnSpPr>
        <p:spPr>
          <a:xfrm>
            <a:off x="6000850" y="5937175"/>
            <a:ext cx="4674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(Decompression)</a:t>
            </a:r>
            <a:endParaRPr/>
          </a:p>
        </p:txBody>
      </p:sp>
      <p:sp>
        <p:nvSpPr>
          <p:cNvPr id="437" name="Google Shape;437;p46"/>
          <p:cNvSpPr txBox="1"/>
          <p:nvPr/>
        </p:nvSpPr>
        <p:spPr>
          <a:xfrm>
            <a:off x="193775"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438" name="Google Shape;438;p46"/>
          <p:cNvSpPr txBox="1"/>
          <p:nvPr/>
        </p:nvSpPr>
        <p:spPr>
          <a:xfrm>
            <a:off x="4665200" y="2015250"/>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439" name="Google Shape;439;p46"/>
          <p:cNvSpPr txBox="1"/>
          <p:nvPr/>
        </p:nvSpPr>
        <p:spPr>
          <a:xfrm>
            <a:off x="193775"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440" name="Google Shape;440;p46"/>
          <p:cNvSpPr txBox="1"/>
          <p:nvPr/>
        </p:nvSpPr>
        <p:spPr>
          <a:xfrm>
            <a:off x="4665200" y="12770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441" name="Google Shape;441;p46"/>
          <p:cNvPicPr preferRelativeResize="0"/>
          <p:nvPr/>
        </p:nvPicPr>
        <p:blipFill>
          <a:blip r:embed="rId3">
            <a:alphaModFix/>
          </a:blip>
          <a:stretch>
            <a:fillRect/>
          </a:stretch>
        </p:blipFill>
        <p:spPr>
          <a:xfrm>
            <a:off x="975563" y="2155525"/>
            <a:ext cx="2721325" cy="2880850"/>
          </a:xfrm>
          <a:prstGeom prst="rect">
            <a:avLst/>
          </a:prstGeom>
          <a:noFill/>
          <a:ln>
            <a:noFill/>
          </a:ln>
        </p:spPr>
      </p:pic>
      <p:pic>
        <p:nvPicPr>
          <p:cNvPr id="442" name="Google Shape;442;p46"/>
          <p:cNvPicPr preferRelativeResize="0"/>
          <p:nvPr/>
        </p:nvPicPr>
        <p:blipFill>
          <a:blip r:embed="rId4">
            <a:alphaModFix/>
          </a:blip>
          <a:stretch>
            <a:fillRect/>
          </a:stretch>
        </p:blipFill>
        <p:spPr>
          <a:xfrm>
            <a:off x="5048962" y="2368701"/>
            <a:ext cx="3517375" cy="2120575"/>
          </a:xfrm>
          <a:prstGeom prst="rect">
            <a:avLst/>
          </a:prstGeom>
          <a:noFill/>
          <a:ln>
            <a:noFill/>
          </a:ln>
        </p:spPr>
      </p:pic>
      <p:sp>
        <p:nvSpPr>
          <p:cNvPr id="443" name="Google Shape;443;p46"/>
          <p:cNvSpPr txBox="1"/>
          <p:nvPr>
            <p:ph idx="1" type="body"/>
          </p:nvPr>
        </p:nvSpPr>
        <p:spPr>
          <a:xfrm>
            <a:off x="457200" y="5322675"/>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Decompress the following sequence: </a:t>
            </a:r>
            <a:r>
              <a:rPr b="1" lang="en">
                <a:solidFill>
                  <a:srgbClr val="000000"/>
                </a:solidFill>
              </a:rPr>
              <a:t>011010</a:t>
            </a:r>
            <a:r>
              <a:rPr b="1" lang="en"/>
              <a:t>110000</a:t>
            </a:r>
            <a:endParaRPr b="1"/>
          </a:p>
          <a:p>
            <a:pPr indent="0" lvl="0" marL="914400" rtl="0" algn="l">
              <a:spcBef>
                <a:spcPts val="600"/>
              </a:spcBef>
              <a:spcAft>
                <a:spcPts val="0"/>
              </a:spcAft>
              <a:buNone/>
            </a:pPr>
            <a:r>
              <a:rPr lang="en"/>
              <a:t>									 C     A   F     E</a:t>
            </a:r>
            <a:endParaRPr/>
          </a:p>
          <a:p>
            <a:pPr indent="0" lvl="0" marL="0" rtl="0" algn="l">
              <a:spcBef>
                <a:spcPts val="600"/>
              </a:spcBef>
              <a:spcAft>
                <a:spcPts val="0"/>
              </a:spcAft>
              <a:buNone/>
            </a:pPr>
            <a:r>
              <a:rPr lang="en"/>
              <a:t> </a:t>
            </a:r>
            <a:endParaRPr/>
          </a:p>
        </p:txBody>
      </p:sp>
      <p:sp>
        <p:nvSpPr>
          <p:cNvPr id="444" name="Google Shape;444;p46"/>
          <p:cNvSpPr/>
          <p:nvPr/>
        </p:nvSpPr>
        <p:spPr>
          <a:xfrm rot="8097054">
            <a:off x="1772801" y="2641495"/>
            <a:ext cx="247558" cy="17903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46"/>
          <p:cNvCxnSpPr/>
          <p:nvPr/>
        </p:nvCxnSpPr>
        <p:spPr>
          <a:xfrm>
            <a:off x="5457250" y="5937175"/>
            <a:ext cx="467400" cy="0"/>
          </a:xfrm>
          <a:prstGeom prst="straightConnector1">
            <a:avLst/>
          </a:prstGeom>
          <a:noFill/>
          <a:ln cap="flat" cmpd="sng" w="38100">
            <a:solidFill>
              <a:schemeClr val="dk2"/>
            </a:solidFill>
            <a:prstDash val="solid"/>
            <a:round/>
            <a:headEnd len="med" w="med" type="none"/>
            <a:tailEnd len="med" w="med" type="none"/>
          </a:ln>
        </p:spPr>
      </p:cxnSp>
      <p:sp>
        <p:nvSpPr>
          <p:cNvPr id="446" name="Google Shape;446;p46"/>
          <p:cNvSpPr/>
          <p:nvPr/>
        </p:nvSpPr>
        <p:spPr>
          <a:xfrm rot="6423101">
            <a:off x="1402978" y="3398762"/>
            <a:ext cx="247584" cy="178878"/>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6"/>
          <p:cNvSpPr/>
          <p:nvPr/>
        </p:nvSpPr>
        <p:spPr>
          <a:xfrm rot="4179310">
            <a:off x="1748897" y="4012894"/>
            <a:ext cx="247649" cy="178829"/>
          </a:xfrm>
          <a:prstGeom prst="rightArrow">
            <a:avLst>
              <a:gd fmla="val 50000" name="adj1"/>
              <a:gd fmla="val 50000" name="adj2"/>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46"/>
          <p:cNvCxnSpPr/>
          <p:nvPr/>
        </p:nvCxnSpPr>
        <p:spPr>
          <a:xfrm>
            <a:off x="6060875" y="5937175"/>
            <a:ext cx="331200" cy="0"/>
          </a:xfrm>
          <a:prstGeom prst="straightConnector1">
            <a:avLst/>
          </a:prstGeom>
          <a:noFill/>
          <a:ln cap="flat" cmpd="sng" w="38100">
            <a:solidFill>
              <a:schemeClr val="dk2"/>
            </a:solidFill>
            <a:prstDash val="solid"/>
            <a:round/>
            <a:headEnd len="med" w="med" type="none"/>
            <a:tailEnd len="med" w="med" type="none"/>
          </a:ln>
        </p:spPr>
      </p:cxnSp>
      <p:cxnSp>
        <p:nvCxnSpPr>
          <p:cNvPr id="449" name="Google Shape;449;p46"/>
          <p:cNvCxnSpPr/>
          <p:nvPr/>
        </p:nvCxnSpPr>
        <p:spPr>
          <a:xfrm>
            <a:off x="6468250" y="5937175"/>
            <a:ext cx="266100" cy="0"/>
          </a:xfrm>
          <a:prstGeom prst="straightConnector1">
            <a:avLst/>
          </a:prstGeom>
          <a:noFill/>
          <a:ln cap="flat" cmpd="sng" w="38100">
            <a:solidFill>
              <a:schemeClr val="dk2"/>
            </a:solidFill>
            <a:prstDash val="solid"/>
            <a:round/>
            <a:headEnd len="med" w="med" type="none"/>
            <a:tailEnd len="med" w="med" type="none"/>
          </a:ln>
        </p:spPr>
      </p:cxnSp>
      <p:cxnSp>
        <p:nvCxnSpPr>
          <p:cNvPr id="450" name="Google Shape;450;p46"/>
          <p:cNvCxnSpPr/>
          <p:nvPr/>
        </p:nvCxnSpPr>
        <p:spPr>
          <a:xfrm>
            <a:off x="6810550" y="5937175"/>
            <a:ext cx="6123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sp>
        <p:nvSpPr>
          <p:cNvPr id="54" name="Google Shape;54;p11"/>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Lossy Algorithms</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55" name="Google Shape;55;p11"/>
          <p:cNvPicPr preferRelativeResize="0"/>
          <p:nvPr/>
        </p:nvPicPr>
        <p:blipFill>
          <a:blip r:embed="rId3">
            <a:alphaModFix/>
          </a:blip>
          <a:stretch>
            <a:fillRect/>
          </a:stretch>
        </p:blipFill>
        <p:spPr>
          <a:xfrm>
            <a:off x="1635475" y="3272425"/>
            <a:ext cx="7122076" cy="2413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456" name="Google Shape;456;p47"/>
          <p:cNvSpPr txBox="1"/>
          <p:nvPr>
            <p:ph idx="1" type="body"/>
          </p:nvPr>
        </p:nvSpPr>
        <p:spPr>
          <a:xfrm>
            <a:off x="306025" y="1337050"/>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Compress the following text:</a:t>
            </a:r>
            <a:endParaRPr/>
          </a:p>
          <a:p>
            <a:pPr indent="0" lvl="0" marL="0" rtl="0" algn="ctr">
              <a:spcBef>
                <a:spcPts val="600"/>
              </a:spcBef>
              <a:spcAft>
                <a:spcPts val="0"/>
              </a:spcAft>
              <a:buNone/>
            </a:pPr>
            <a:r>
              <a:rPr lang="en"/>
              <a:t>“abfabcaecedba”</a:t>
            </a:r>
            <a:endParaRPr/>
          </a:p>
          <a:p>
            <a:pPr indent="0" lvl="0" marL="0" rtl="0" algn="l">
              <a:spcBef>
                <a:spcPts val="600"/>
              </a:spcBef>
              <a:spcAft>
                <a:spcPts val="0"/>
              </a:spcAft>
              <a:buNone/>
            </a:pPr>
            <a:r>
              <a:rPr lang="en"/>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462" name="Google Shape;462;p48"/>
          <p:cNvSpPr txBox="1"/>
          <p:nvPr>
            <p:ph idx="1" type="body"/>
          </p:nvPr>
        </p:nvSpPr>
        <p:spPr>
          <a:xfrm>
            <a:off x="306025" y="1337050"/>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Compress the following text:</a:t>
            </a:r>
            <a:endParaRPr/>
          </a:p>
          <a:p>
            <a:pPr indent="0" lvl="0" marL="0" rtl="0" algn="ctr">
              <a:spcBef>
                <a:spcPts val="600"/>
              </a:spcBef>
              <a:spcAft>
                <a:spcPts val="0"/>
              </a:spcAft>
              <a:buNone/>
            </a:pPr>
            <a:r>
              <a:rPr lang="en"/>
              <a:t>“abfabcaecedba”</a:t>
            </a:r>
            <a:endParaRPr/>
          </a:p>
          <a:p>
            <a:pPr indent="0" lvl="0" marL="0" rtl="0" algn="l">
              <a:spcBef>
                <a:spcPts val="600"/>
              </a:spcBef>
              <a:spcAft>
                <a:spcPts val="0"/>
              </a:spcAft>
              <a:buNone/>
            </a:pPr>
            <a:r>
              <a:rPr lang="en"/>
              <a:t> </a:t>
            </a:r>
            <a:endParaRPr/>
          </a:p>
        </p:txBody>
      </p:sp>
      <p:sp>
        <p:nvSpPr>
          <p:cNvPr id="463" name="Google Shape;463;p48"/>
          <p:cNvSpPr txBox="1"/>
          <p:nvPr/>
        </p:nvSpPr>
        <p:spPr>
          <a:xfrm>
            <a:off x="193825" y="3280975"/>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464" name="Google Shape;464;p48"/>
          <p:cNvSpPr txBox="1"/>
          <p:nvPr/>
        </p:nvSpPr>
        <p:spPr>
          <a:xfrm>
            <a:off x="4665250" y="3280975"/>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465" name="Google Shape;465;p48"/>
          <p:cNvSpPr txBox="1"/>
          <p:nvPr/>
        </p:nvSpPr>
        <p:spPr>
          <a:xfrm>
            <a:off x="193825" y="2542750"/>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466" name="Google Shape;466;p48"/>
          <p:cNvSpPr txBox="1"/>
          <p:nvPr/>
        </p:nvSpPr>
        <p:spPr>
          <a:xfrm>
            <a:off x="4665250" y="2542750"/>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467" name="Google Shape;467;p48"/>
          <p:cNvPicPr preferRelativeResize="0"/>
          <p:nvPr/>
        </p:nvPicPr>
        <p:blipFill>
          <a:blip r:embed="rId3">
            <a:alphaModFix/>
          </a:blip>
          <a:stretch>
            <a:fillRect/>
          </a:stretch>
        </p:blipFill>
        <p:spPr>
          <a:xfrm>
            <a:off x="956680" y="3420980"/>
            <a:ext cx="2759188" cy="679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473" name="Google Shape;473;p49"/>
          <p:cNvSpPr txBox="1"/>
          <p:nvPr>
            <p:ph idx="1" type="body"/>
          </p:nvPr>
        </p:nvSpPr>
        <p:spPr>
          <a:xfrm>
            <a:off x="306025" y="1337050"/>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Compress the following text:</a:t>
            </a:r>
            <a:endParaRPr/>
          </a:p>
          <a:p>
            <a:pPr indent="0" lvl="0" marL="0" rtl="0" algn="ctr">
              <a:spcBef>
                <a:spcPts val="600"/>
              </a:spcBef>
              <a:spcAft>
                <a:spcPts val="0"/>
              </a:spcAft>
              <a:buNone/>
            </a:pPr>
            <a:r>
              <a:rPr lang="en"/>
              <a:t>“abfabcaecedba”</a:t>
            </a:r>
            <a:endParaRPr/>
          </a:p>
          <a:p>
            <a:pPr indent="0" lvl="0" marL="0" rtl="0" algn="l">
              <a:spcBef>
                <a:spcPts val="600"/>
              </a:spcBef>
              <a:spcAft>
                <a:spcPts val="0"/>
              </a:spcAft>
              <a:buNone/>
            </a:pPr>
            <a:r>
              <a:rPr lang="en"/>
              <a:t> </a:t>
            </a:r>
            <a:endParaRPr/>
          </a:p>
        </p:txBody>
      </p:sp>
      <p:sp>
        <p:nvSpPr>
          <p:cNvPr id="474" name="Google Shape;474;p49"/>
          <p:cNvSpPr txBox="1"/>
          <p:nvPr/>
        </p:nvSpPr>
        <p:spPr>
          <a:xfrm>
            <a:off x="193825" y="3280975"/>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475" name="Google Shape;475;p49"/>
          <p:cNvSpPr txBox="1"/>
          <p:nvPr/>
        </p:nvSpPr>
        <p:spPr>
          <a:xfrm>
            <a:off x="4665250" y="3280975"/>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476" name="Google Shape;476;p49"/>
          <p:cNvSpPr txBox="1"/>
          <p:nvPr/>
        </p:nvSpPr>
        <p:spPr>
          <a:xfrm>
            <a:off x="193825" y="2542750"/>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477" name="Google Shape;477;p49"/>
          <p:cNvSpPr txBox="1"/>
          <p:nvPr/>
        </p:nvSpPr>
        <p:spPr>
          <a:xfrm>
            <a:off x="4665250" y="2542750"/>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478" name="Google Shape;478;p49"/>
          <p:cNvPicPr preferRelativeResize="0"/>
          <p:nvPr/>
        </p:nvPicPr>
        <p:blipFill>
          <a:blip r:embed="rId3">
            <a:alphaModFix/>
          </a:blip>
          <a:stretch>
            <a:fillRect/>
          </a:stretch>
        </p:blipFill>
        <p:spPr>
          <a:xfrm>
            <a:off x="956680" y="3420980"/>
            <a:ext cx="2759188" cy="679800"/>
          </a:xfrm>
          <a:prstGeom prst="rect">
            <a:avLst/>
          </a:prstGeom>
          <a:noFill/>
          <a:ln>
            <a:noFill/>
          </a:ln>
        </p:spPr>
      </p:pic>
      <p:pic>
        <p:nvPicPr>
          <p:cNvPr id="479" name="Google Shape;479;p49"/>
          <p:cNvPicPr preferRelativeResize="0"/>
          <p:nvPr/>
        </p:nvPicPr>
        <p:blipFill>
          <a:blip r:embed="rId4">
            <a:alphaModFix/>
          </a:blip>
          <a:stretch>
            <a:fillRect/>
          </a:stretch>
        </p:blipFill>
        <p:spPr>
          <a:xfrm>
            <a:off x="1164700" y="4340700"/>
            <a:ext cx="2343150" cy="180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Huffman Code (Example)</a:t>
            </a:r>
            <a:endParaRPr/>
          </a:p>
        </p:txBody>
      </p:sp>
      <p:sp>
        <p:nvSpPr>
          <p:cNvPr id="485" name="Google Shape;485;p50"/>
          <p:cNvSpPr txBox="1"/>
          <p:nvPr>
            <p:ph idx="1" type="body"/>
          </p:nvPr>
        </p:nvSpPr>
        <p:spPr>
          <a:xfrm>
            <a:off x="306025" y="1337050"/>
            <a:ext cx="8229600" cy="120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Compress the following text:</a:t>
            </a:r>
            <a:endParaRPr/>
          </a:p>
          <a:p>
            <a:pPr indent="0" lvl="0" marL="0" rtl="0" algn="ctr">
              <a:spcBef>
                <a:spcPts val="600"/>
              </a:spcBef>
              <a:spcAft>
                <a:spcPts val="0"/>
              </a:spcAft>
              <a:buNone/>
            </a:pPr>
            <a:r>
              <a:rPr lang="en"/>
              <a:t>“abfabcaecedba”</a:t>
            </a:r>
            <a:endParaRPr/>
          </a:p>
          <a:p>
            <a:pPr indent="0" lvl="0" marL="0" rtl="0" algn="l">
              <a:spcBef>
                <a:spcPts val="600"/>
              </a:spcBef>
              <a:spcAft>
                <a:spcPts val="0"/>
              </a:spcAft>
              <a:buNone/>
            </a:pPr>
            <a:r>
              <a:rPr lang="en"/>
              <a:t> </a:t>
            </a:r>
            <a:endParaRPr/>
          </a:p>
        </p:txBody>
      </p:sp>
      <p:sp>
        <p:nvSpPr>
          <p:cNvPr id="486" name="Google Shape;486;p50"/>
          <p:cNvSpPr txBox="1"/>
          <p:nvPr/>
        </p:nvSpPr>
        <p:spPr>
          <a:xfrm>
            <a:off x="193825" y="3280975"/>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487" name="Google Shape;487;p50"/>
          <p:cNvSpPr txBox="1"/>
          <p:nvPr/>
        </p:nvSpPr>
        <p:spPr>
          <a:xfrm>
            <a:off x="4665250" y="3280975"/>
            <a:ext cx="4284900" cy="313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488" name="Google Shape;488;p50"/>
          <p:cNvSpPr txBox="1"/>
          <p:nvPr/>
        </p:nvSpPr>
        <p:spPr>
          <a:xfrm>
            <a:off x="193825" y="2542750"/>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RESULT</a:t>
            </a:r>
            <a:endParaRPr b="1" sz="1800">
              <a:solidFill>
                <a:srgbClr val="FFFFFF"/>
              </a:solidFill>
              <a:latin typeface="Roboto Condensed"/>
              <a:ea typeface="Roboto Condensed"/>
              <a:cs typeface="Roboto Condensed"/>
              <a:sym typeface="Roboto Condensed"/>
            </a:endParaRPr>
          </a:p>
        </p:txBody>
      </p:sp>
      <p:sp>
        <p:nvSpPr>
          <p:cNvPr id="489" name="Google Shape;489;p50"/>
          <p:cNvSpPr txBox="1"/>
          <p:nvPr/>
        </p:nvSpPr>
        <p:spPr>
          <a:xfrm>
            <a:off x="4665250" y="2542750"/>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490" name="Google Shape;490;p50"/>
          <p:cNvPicPr preferRelativeResize="0"/>
          <p:nvPr/>
        </p:nvPicPr>
        <p:blipFill>
          <a:blip r:embed="rId3">
            <a:alphaModFix/>
          </a:blip>
          <a:stretch>
            <a:fillRect/>
          </a:stretch>
        </p:blipFill>
        <p:spPr>
          <a:xfrm>
            <a:off x="956680" y="3420980"/>
            <a:ext cx="2759188" cy="679800"/>
          </a:xfrm>
          <a:prstGeom prst="rect">
            <a:avLst/>
          </a:prstGeom>
          <a:noFill/>
          <a:ln>
            <a:noFill/>
          </a:ln>
        </p:spPr>
      </p:pic>
      <p:pic>
        <p:nvPicPr>
          <p:cNvPr id="491" name="Google Shape;491;p50"/>
          <p:cNvPicPr preferRelativeResize="0"/>
          <p:nvPr/>
        </p:nvPicPr>
        <p:blipFill>
          <a:blip r:embed="rId4">
            <a:alphaModFix/>
          </a:blip>
          <a:stretch>
            <a:fillRect/>
          </a:stretch>
        </p:blipFill>
        <p:spPr>
          <a:xfrm>
            <a:off x="1164700" y="4340700"/>
            <a:ext cx="2343150" cy="1809750"/>
          </a:xfrm>
          <a:prstGeom prst="rect">
            <a:avLst/>
          </a:prstGeom>
          <a:noFill/>
          <a:ln>
            <a:noFill/>
          </a:ln>
        </p:spPr>
      </p:pic>
      <p:pic>
        <p:nvPicPr>
          <p:cNvPr id="492" name="Google Shape;492;p50"/>
          <p:cNvPicPr preferRelativeResize="0"/>
          <p:nvPr/>
        </p:nvPicPr>
        <p:blipFill>
          <a:blip r:embed="rId5">
            <a:alphaModFix/>
          </a:blip>
          <a:stretch>
            <a:fillRect/>
          </a:stretch>
        </p:blipFill>
        <p:spPr>
          <a:xfrm>
            <a:off x="6231117" y="3612880"/>
            <a:ext cx="1153175" cy="2474800"/>
          </a:xfrm>
          <a:prstGeom prst="rect">
            <a:avLst/>
          </a:prstGeom>
          <a:noFill/>
          <a:ln>
            <a:noFill/>
          </a:ln>
        </p:spPr>
      </p:pic>
      <p:sp>
        <p:nvSpPr>
          <p:cNvPr id="493" name="Google Shape;493;p50"/>
          <p:cNvSpPr txBox="1"/>
          <p:nvPr>
            <p:ph idx="1" type="body"/>
          </p:nvPr>
        </p:nvSpPr>
        <p:spPr>
          <a:xfrm>
            <a:off x="457200" y="6336550"/>
            <a:ext cx="8229600" cy="323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700"/>
              <a:t>1101000</a:t>
            </a:r>
            <a:r>
              <a:rPr lang="en" sz="1700"/>
              <a:t>1101100111011001010010111</a:t>
            </a:r>
            <a:endParaRPr sz="1700"/>
          </a:p>
          <a:p>
            <a:pPr indent="0" lvl="0" marL="0" rtl="0" algn="l">
              <a:spcBef>
                <a:spcPts val="600"/>
              </a:spcBef>
              <a:spcAft>
                <a:spcPts val="0"/>
              </a:spcAft>
              <a:buNone/>
            </a:pPr>
            <a:r>
              <a:rPr lang="en" sz="1700"/>
              <a:t> </a:t>
            </a:r>
            <a:endParaRPr sz="1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97" name="Shape 497"/>
        <p:cNvGrpSpPr/>
        <p:nvPr/>
      </p:nvGrpSpPr>
      <p:grpSpPr>
        <a:xfrm>
          <a:off x="0" y="0"/>
          <a:ext cx="0" cy="0"/>
          <a:chOff x="0" y="0"/>
          <a:chExt cx="0" cy="0"/>
        </a:xfrm>
      </p:grpSpPr>
      <p:sp>
        <p:nvSpPr>
          <p:cNvPr id="498" name="Google Shape;498;p51"/>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LZ77</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499" name="Google Shape;499;p51"/>
          <p:cNvPicPr preferRelativeResize="0"/>
          <p:nvPr/>
        </p:nvPicPr>
        <p:blipFill>
          <a:blip r:embed="rId3">
            <a:alphaModFix/>
          </a:blip>
          <a:stretch>
            <a:fillRect/>
          </a:stretch>
        </p:blipFill>
        <p:spPr>
          <a:xfrm>
            <a:off x="2652475" y="3366450"/>
            <a:ext cx="5997975" cy="2837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a:t>
            </a:r>
            <a:endParaRPr/>
          </a:p>
        </p:txBody>
      </p:sp>
      <p:sp>
        <p:nvSpPr>
          <p:cNvPr id="505" name="Google Shape;505;p52"/>
          <p:cNvSpPr txBox="1"/>
          <p:nvPr>
            <p:ph idx="1" type="body"/>
          </p:nvPr>
        </p:nvSpPr>
        <p:spPr>
          <a:xfrm>
            <a:off x="457200" y="1081200"/>
            <a:ext cx="8229600" cy="5667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Developed by Abraham </a:t>
            </a:r>
            <a:r>
              <a:rPr b="1" lang="en">
                <a:solidFill>
                  <a:srgbClr val="CC0000"/>
                </a:solidFill>
              </a:rPr>
              <a:t>L</a:t>
            </a:r>
            <a:r>
              <a:rPr lang="en"/>
              <a:t>empel and Jacob </a:t>
            </a:r>
            <a:r>
              <a:rPr b="1" lang="en">
                <a:solidFill>
                  <a:srgbClr val="CC0000"/>
                </a:solidFill>
              </a:rPr>
              <a:t>Z</a:t>
            </a:r>
            <a:r>
              <a:rPr lang="en"/>
              <a:t>iv in 19</a:t>
            </a:r>
            <a:r>
              <a:rPr b="1" lang="en">
                <a:solidFill>
                  <a:srgbClr val="CC0000"/>
                </a:solidFill>
              </a:rPr>
              <a:t>77</a:t>
            </a:r>
            <a:r>
              <a:rPr lang="en"/>
              <a:t>. Also called LZ1.</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The principle of this method is to use part of the entrance sequence as a dictionary.</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encoder keeps an intermediate string (or buffer) memory called "window" and moves the data entered in it, from right to left, as to be encoding symbols.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method is based on a sliding window.</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a:t>
            </a:r>
            <a:endParaRPr/>
          </a:p>
        </p:txBody>
      </p:sp>
      <p:sp>
        <p:nvSpPr>
          <p:cNvPr id="511" name="Google Shape;511;p53"/>
          <p:cNvSpPr txBox="1"/>
          <p:nvPr>
            <p:ph idx="1" type="body"/>
          </p:nvPr>
        </p:nvSpPr>
        <p:spPr>
          <a:xfrm>
            <a:off x="457200" y="1081200"/>
            <a:ext cx="8229600" cy="5667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Developed by Abraham </a:t>
            </a:r>
            <a:r>
              <a:rPr b="1" lang="en">
                <a:solidFill>
                  <a:srgbClr val="CC0000"/>
                </a:solidFill>
              </a:rPr>
              <a:t>L</a:t>
            </a:r>
            <a:r>
              <a:rPr lang="en"/>
              <a:t>empel and Jacob </a:t>
            </a:r>
            <a:r>
              <a:rPr b="1" lang="en">
                <a:solidFill>
                  <a:srgbClr val="CC0000"/>
                </a:solidFill>
              </a:rPr>
              <a:t>Z</a:t>
            </a:r>
            <a:r>
              <a:rPr lang="en"/>
              <a:t>iv in 19</a:t>
            </a:r>
            <a:r>
              <a:rPr b="1" lang="en">
                <a:solidFill>
                  <a:srgbClr val="CC0000"/>
                </a:solidFill>
              </a:rPr>
              <a:t>77</a:t>
            </a:r>
            <a:r>
              <a:rPr lang="en"/>
              <a:t>. Also called LZ1.</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The principle of this method is to use part of the entrance sequence as a dictionary.</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encoder keeps an intermediate string (or buffer) memory called "window" and moves the data entered in it, from right to left, as to be encoding </a:t>
            </a:r>
            <a:endParaRPr/>
          </a:p>
          <a:p>
            <a:pPr indent="0" lvl="0" marL="457200" rtl="0" algn="l">
              <a:spcBef>
                <a:spcPts val="600"/>
              </a:spcBef>
              <a:spcAft>
                <a:spcPts val="0"/>
              </a:spcAft>
              <a:buNone/>
            </a:pPr>
            <a:r>
              <a:rPr lang="en"/>
              <a:t>symbols.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method is based on a </a:t>
            </a:r>
            <a:endParaRPr/>
          </a:p>
          <a:p>
            <a:pPr indent="0" lvl="0" marL="457200" rtl="0" algn="l">
              <a:spcBef>
                <a:spcPts val="600"/>
              </a:spcBef>
              <a:spcAft>
                <a:spcPts val="0"/>
              </a:spcAft>
              <a:buNone/>
            </a:pPr>
            <a:r>
              <a:rPr lang="en"/>
              <a:t>sliding window.</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pic>
        <p:nvPicPr>
          <p:cNvPr id="512" name="Google Shape;512;p53"/>
          <p:cNvPicPr preferRelativeResize="0"/>
          <p:nvPr/>
        </p:nvPicPr>
        <p:blipFill>
          <a:blip r:embed="rId3">
            <a:alphaModFix/>
          </a:blip>
          <a:stretch>
            <a:fillRect/>
          </a:stretch>
        </p:blipFill>
        <p:spPr>
          <a:xfrm>
            <a:off x="4783049" y="4605474"/>
            <a:ext cx="1821170" cy="2142575"/>
          </a:xfrm>
          <a:prstGeom prst="rect">
            <a:avLst/>
          </a:prstGeom>
          <a:noFill/>
          <a:ln>
            <a:noFill/>
          </a:ln>
        </p:spPr>
      </p:pic>
      <p:pic>
        <p:nvPicPr>
          <p:cNvPr id="513" name="Google Shape;513;p53"/>
          <p:cNvPicPr preferRelativeResize="0"/>
          <p:nvPr/>
        </p:nvPicPr>
        <p:blipFill>
          <a:blip r:embed="rId4">
            <a:alphaModFix/>
          </a:blip>
          <a:stretch>
            <a:fillRect/>
          </a:stretch>
        </p:blipFill>
        <p:spPr>
          <a:xfrm>
            <a:off x="6665500" y="4605478"/>
            <a:ext cx="2021300" cy="21425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a:t>
            </a:r>
            <a:endParaRPr/>
          </a:p>
        </p:txBody>
      </p:sp>
      <p:sp>
        <p:nvSpPr>
          <p:cNvPr id="519" name="Google Shape;519;p54"/>
          <p:cNvSpPr txBox="1"/>
          <p:nvPr>
            <p:ph idx="1" type="body"/>
          </p:nvPr>
        </p:nvSpPr>
        <p:spPr>
          <a:xfrm>
            <a:off x="457200" y="1081200"/>
            <a:ext cx="8229600" cy="5667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Developed by Abraham </a:t>
            </a:r>
            <a:r>
              <a:rPr b="1" lang="en">
                <a:solidFill>
                  <a:srgbClr val="CC0000"/>
                </a:solidFill>
              </a:rPr>
              <a:t>L</a:t>
            </a:r>
            <a:r>
              <a:rPr lang="en"/>
              <a:t>empel and Jacob </a:t>
            </a:r>
            <a:r>
              <a:rPr b="1" lang="en">
                <a:solidFill>
                  <a:srgbClr val="CC0000"/>
                </a:solidFill>
              </a:rPr>
              <a:t>Z</a:t>
            </a:r>
            <a:r>
              <a:rPr lang="en"/>
              <a:t>iv in 19</a:t>
            </a:r>
            <a:r>
              <a:rPr b="1" lang="en">
                <a:solidFill>
                  <a:srgbClr val="CC0000"/>
                </a:solidFill>
              </a:rPr>
              <a:t>77</a:t>
            </a:r>
            <a:r>
              <a:rPr lang="en"/>
              <a:t>. Also called LZ1.</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The principle of this method is to use part of the entrance sequence as a dictionary.</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encoder keeps an intermediate string (or buffer) memory called "window" and moves the data entered in it, from right to left, as to be encoding </a:t>
            </a:r>
            <a:endParaRPr/>
          </a:p>
          <a:p>
            <a:pPr indent="0" lvl="0" marL="457200" rtl="0" algn="l">
              <a:spcBef>
                <a:spcPts val="600"/>
              </a:spcBef>
              <a:spcAft>
                <a:spcPts val="0"/>
              </a:spcAft>
              <a:buNone/>
            </a:pPr>
            <a:r>
              <a:rPr lang="en"/>
              <a:t>symbols.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The method is based on a </a:t>
            </a:r>
            <a:endParaRPr/>
          </a:p>
          <a:p>
            <a:pPr indent="0" lvl="0" marL="457200" rtl="0" algn="l">
              <a:spcBef>
                <a:spcPts val="600"/>
              </a:spcBef>
              <a:spcAft>
                <a:spcPts val="0"/>
              </a:spcAft>
              <a:buNone/>
            </a:pPr>
            <a:r>
              <a:rPr lang="en"/>
              <a:t>sliding window.</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pic>
        <p:nvPicPr>
          <p:cNvPr id="520" name="Google Shape;520;p54"/>
          <p:cNvPicPr preferRelativeResize="0"/>
          <p:nvPr/>
        </p:nvPicPr>
        <p:blipFill>
          <a:blip r:embed="rId3">
            <a:alphaModFix/>
          </a:blip>
          <a:stretch>
            <a:fillRect/>
          </a:stretch>
        </p:blipFill>
        <p:spPr>
          <a:xfrm>
            <a:off x="4783049" y="4605474"/>
            <a:ext cx="1821170" cy="2142575"/>
          </a:xfrm>
          <a:prstGeom prst="rect">
            <a:avLst/>
          </a:prstGeom>
          <a:noFill/>
          <a:ln>
            <a:noFill/>
          </a:ln>
        </p:spPr>
      </p:pic>
      <p:pic>
        <p:nvPicPr>
          <p:cNvPr id="521" name="Google Shape;521;p54"/>
          <p:cNvPicPr preferRelativeResize="0"/>
          <p:nvPr/>
        </p:nvPicPr>
        <p:blipFill>
          <a:blip r:embed="rId4">
            <a:alphaModFix/>
          </a:blip>
          <a:stretch>
            <a:fillRect/>
          </a:stretch>
        </p:blipFill>
        <p:spPr>
          <a:xfrm>
            <a:off x="6665500" y="4605478"/>
            <a:ext cx="2021300" cy="2142573"/>
          </a:xfrm>
          <a:prstGeom prst="rect">
            <a:avLst/>
          </a:prstGeom>
          <a:noFill/>
          <a:ln>
            <a:noFill/>
          </a:ln>
        </p:spPr>
      </p:pic>
      <p:sp>
        <p:nvSpPr>
          <p:cNvPr id="522" name="Google Shape;522;p54"/>
          <p:cNvSpPr/>
          <p:nvPr/>
        </p:nvSpPr>
        <p:spPr>
          <a:xfrm>
            <a:off x="4878950" y="0"/>
            <a:ext cx="4265100" cy="879600"/>
          </a:xfrm>
          <a:prstGeom prst="rect">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Roboto Condensed"/>
                <a:ea typeface="Roboto Condensed"/>
                <a:cs typeface="Roboto Condensed"/>
                <a:sym typeface="Roboto Condensed"/>
              </a:rPr>
              <a:t>Applications:		GZIP</a:t>
            </a:r>
            <a:endParaRPr b="1" sz="2200">
              <a:solidFill>
                <a:srgbClr val="FFFFFF"/>
              </a:solidFill>
              <a:latin typeface="Roboto Condensed"/>
              <a:ea typeface="Roboto Condensed"/>
              <a:cs typeface="Roboto Condensed"/>
              <a:sym typeface="Roboto Condense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(Strategy)</a:t>
            </a:r>
            <a:endParaRPr/>
          </a:p>
        </p:txBody>
      </p:sp>
      <p:sp>
        <p:nvSpPr>
          <p:cNvPr id="528" name="Google Shape;528;p55"/>
          <p:cNvSpPr txBox="1"/>
          <p:nvPr>
            <p:ph idx="1" type="body"/>
          </p:nvPr>
        </p:nvSpPr>
        <p:spPr>
          <a:xfrm>
            <a:off x="457200" y="1081200"/>
            <a:ext cx="8229600" cy="4732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The basic algorithm is very simple and loops executing the following steps: </a:t>
            </a:r>
            <a:endParaRPr sz="2000"/>
          </a:p>
          <a:p>
            <a:pPr indent="0" lvl="0" marL="457200" rtl="0" algn="l">
              <a:spcBef>
                <a:spcPts val="600"/>
              </a:spcBef>
              <a:spcAft>
                <a:spcPts val="0"/>
              </a:spcAft>
              <a:buNone/>
            </a:pPr>
            <a:r>
              <a:t/>
            </a:r>
            <a:endParaRPr sz="2000"/>
          </a:p>
          <a:p>
            <a:pPr indent="-342900" lvl="1" marL="914400" rtl="0" algn="l">
              <a:spcBef>
                <a:spcPts val="480"/>
              </a:spcBef>
              <a:spcAft>
                <a:spcPts val="0"/>
              </a:spcAft>
              <a:buSzPts val="1800"/>
              <a:buFont typeface="Droid Sans"/>
              <a:buAutoNum type="arabicPeriod"/>
            </a:pPr>
            <a:r>
              <a:rPr lang="en" sz="2000"/>
              <a:t>Find the longest match of a string starting at the cursor and completely contained in the lookahead buffer to a string starting in the dictionary.</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br>
              <a:rPr lang="en" sz="2000"/>
            </a:br>
            <a:endParaRPr sz="2000"/>
          </a:p>
          <a:p>
            <a:pPr indent="0" lvl="0" marL="914400" rtl="0" algn="l">
              <a:spcBef>
                <a:spcPts val="600"/>
              </a:spcBef>
              <a:spcAft>
                <a:spcPts val="0"/>
              </a:spcAft>
              <a:buNone/>
            </a:pPr>
            <a:r>
              <a:t/>
            </a:r>
            <a:endParaRPr sz="2000"/>
          </a:p>
          <a:p>
            <a:pPr indent="-342900" lvl="1" marL="914400" rtl="0" algn="l">
              <a:spcBef>
                <a:spcPts val="480"/>
              </a:spcBef>
              <a:spcAft>
                <a:spcPts val="0"/>
              </a:spcAft>
              <a:buSzPts val="1800"/>
              <a:buFont typeface="Droid Sans"/>
              <a:buAutoNum type="arabicPeriod"/>
            </a:pPr>
            <a:r>
              <a:rPr lang="en" sz="2000"/>
              <a:t>Output a triple (p, n, c) where:</a:t>
            </a:r>
            <a:endParaRPr sz="2000"/>
          </a:p>
          <a:p>
            <a:pPr indent="-342900" lvl="2" marL="1371600" rtl="0" algn="l">
              <a:spcBef>
                <a:spcPts val="0"/>
              </a:spcBef>
              <a:spcAft>
                <a:spcPts val="0"/>
              </a:spcAft>
              <a:buSzPts val="1800"/>
              <a:buFont typeface="Droid Sans"/>
              <a:buChar char="●"/>
            </a:pPr>
            <a:r>
              <a:rPr lang="en" sz="2000"/>
              <a:t>p</a:t>
            </a:r>
            <a:r>
              <a:rPr lang="en" sz="2000"/>
              <a:t> = position of the longest match that starts in the dictionary (relative to the cursor).</a:t>
            </a:r>
            <a:endParaRPr sz="2000"/>
          </a:p>
          <a:p>
            <a:pPr indent="-355600" lvl="2" marL="1371600" rtl="0" algn="l">
              <a:spcBef>
                <a:spcPts val="0"/>
              </a:spcBef>
              <a:spcAft>
                <a:spcPts val="0"/>
              </a:spcAft>
              <a:buSzPts val="2000"/>
              <a:buChar char="●"/>
            </a:pPr>
            <a:r>
              <a:rPr lang="en" sz="2000"/>
              <a:t>n</a:t>
            </a:r>
            <a:r>
              <a:rPr lang="en" sz="2000"/>
              <a:t> = length of the longest match.</a:t>
            </a:r>
            <a:endParaRPr sz="2000"/>
          </a:p>
          <a:p>
            <a:pPr indent="-355600" lvl="2" marL="1371600" rtl="0" algn="l">
              <a:spcBef>
                <a:spcPts val="0"/>
              </a:spcBef>
              <a:spcAft>
                <a:spcPts val="0"/>
              </a:spcAft>
              <a:buSzPts val="2000"/>
              <a:buChar char="●"/>
            </a:pPr>
            <a:r>
              <a:rPr lang="en" sz="2000"/>
              <a:t>c</a:t>
            </a:r>
            <a:r>
              <a:rPr lang="en" sz="2000"/>
              <a:t> = next char in buffer beyond longest match.</a:t>
            </a:r>
            <a:endParaRPr sz="2000"/>
          </a:p>
          <a:p>
            <a:pPr indent="457200" lvl="0" marL="0" rtl="0" algn="l">
              <a:spcBef>
                <a:spcPts val="600"/>
              </a:spcBef>
              <a:spcAft>
                <a:spcPts val="0"/>
              </a:spcAft>
              <a:buNone/>
            </a:pPr>
            <a:r>
              <a:t/>
            </a:r>
            <a:endParaRPr/>
          </a:p>
        </p:txBody>
      </p:sp>
      <p:pic>
        <p:nvPicPr>
          <p:cNvPr id="529" name="Google Shape;529;p55"/>
          <p:cNvPicPr preferRelativeResize="0"/>
          <p:nvPr/>
        </p:nvPicPr>
        <p:blipFill>
          <a:blip r:embed="rId3">
            <a:alphaModFix/>
          </a:blip>
          <a:stretch>
            <a:fillRect/>
          </a:stretch>
        </p:blipFill>
        <p:spPr>
          <a:xfrm>
            <a:off x="2016713" y="2857525"/>
            <a:ext cx="5110575" cy="1428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(Example)</a:t>
            </a:r>
            <a:endParaRPr/>
          </a:p>
        </p:txBody>
      </p:sp>
      <p:pic>
        <p:nvPicPr>
          <p:cNvPr id="535" name="Google Shape;535;p56"/>
          <p:cNvPicPr preferRelativeResize="0"/>
          <p:nvPr/>
        </p:nvPicPr>
        <p:blipFill>
          <a:blip r:embed="rId3">
            <a:alphaModFix/>
          </a:blip>
          <a:stretch>
            <a:fillRect/>
          </a:stretch>
        </p:blipFill>
        <p:spPr>
          <a:xfrm>
            <a:off x="1491138" y="2140550"/>
            <a:ext cx="6161725" cy="3975300"/>
          </a:xfrm>
          <a:prstGeom prst="rect">
            <a:avLst/>
          </a:prstGeom>
          <a:noFill/>
          <a:ln>
            <a:noFill/>
          </a:ln>
        </p:spPr>
      </p:pic>
      <p:sp>
        <p:nvSpPr>
          <p:cNvPr id="536" name="Google Shape;536;p56"/>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
        <p:nvSpPr>
          <p:cNvPr id="537" name="Google Shape;537;p56"/>
          <p:cNvSpPr txBox="1"/>
          <p:nvPr/>
        </p:nvSpPr>
        <p:spPr>
          <a:xfrm>
            <a:off x="1491150" y="2789925"/>
            <a:ext cx="6161700" cy="218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Lossy Compression</a:t>
            </a:r>
            <a:endParaRPr/>
          </a:p>
        </p:txBody>
      </p:sp>
      <p:sp>
        <p:nvSpPr>
          <p:cNvPr id="61" name="Google Shape;61;p12"/>
          <p:cNvSpPr txBox="1"/>
          <p:nvPr/>
        </p:nvSpPr>
        <p:spPr>
          <a:xfrm>
            <a:off x="973450" y="164892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chemeClr val="dk1"/>
              </a:buClr>
              <a:buSzPts val="2200"/>
              <a:buFont typeface="Droid Sans"/>
              <a:buChar char="➔"/>
            </a:pPr>
            <a:r>
              <a:rPr lang="en" sz="2200">
                <a:solidFill>
                  <a:schemeClr val="dk1"/>
                </a:solidFill>
                <a:latin typeface="Roboto Condensed"/>
                <a:ea typeface="Roboto Condensed"/>
                <a:cs typeface="Roboto Condensed"/>
                <a:sym typeface="Roboto Condensed"/>
              </a:rPr>
              <a:t>Lossy compression is compression in which </a:t>
            </a:r>
            <a:r>
              <a:rPr b="1" lang="en" sz="2200">
                <a:solidFill>
                  <a:srgbClr val="CC0000"/>
                </a:solidFill>
                <a:latin typeface="Roboto Condensed"/>
                <a:ea typeface="Roboto Condensed"/>
                <a:cs typeface="Roboto Condensed"/>
                <a:sym typeface="Roboto Condensed"/>
              </a:rPr>
              <a:t>some of the information</a:t>
            </a:r>
            <a:r>
              <a:rPr lang="en" sz="2200">
                <a:solidFill>
                  <a:schemeClr val="dk1"/>
                </a:solidFill>
                <a:latin typeface="Roboto Condensed"/>
                <a:ea typeface="Roboto Condensed"/>
                <a:cs typeface="Roboto Condensed"/>
                <a:sym typeface="Roboto Condensed"/>
              </a:rPr>
              <a:t> from the original message sequence </a:t>
            </a:r>
            <a:r>
              <a:rPr b="1" lang="en" sz="2200">
                <a:solidFill>
                  <a:srgbClr val="CC0000"/>
                </a:solidFill>
                <a:latin typeface="Roboto Condensed"/>
                <a:ea typeface="Roboto Condensed"/>
                <a:cs typeface="Roboto Condensed"/>
                <a:sym typeface="Roboto Condensed"/>
              </a:rPr>
              <a:t>is lost</a:t>
            </a:r>
            <a:r>
              <a:rPr lang="en" sz="2200">
                <a:solidFill>
                  <a:schemeClr val="dk1"/>
                </a:solidFill>
                <a:latin typeface="Roboto Condensed"/>
                <a:ea typeface="Roboto Condensed"/>
                <a:cs typeface="Roboto Condensed"/>
                <a:sym typeface="Roboto Condensed"/>
              </a:rPr>
              <a:t>.</a:t>
            </a:r>
            <a:endParaRPr sz="22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This means the original sequences </a:t>
            </a:r>
            <a:r>
              <a:rPr b="1" lang="en" sz="2200">
                <a:solidFill>
                  <a:srgbClr val="CC0000"/>
                </a:solidFill>
                <a:latin typeface="Roboto Condensed"/>
                <a:ea typeface="Roboto Condensed"/>
                <a:cs typeface="Roboto Condensed"/>
                <a:sym typeface="Roboto Condensed"/>
              </a:rPr>
              <a:t>cannot be regenerated</a:t>
            </a:r>
            <a:r>
              <a:rPr lang="en" sz="2200">
                <a:solidFill>
                  <a:schemeClr val="dk1"/>
                </a:solidFill>
                <a:latin typeface="Roboto Condensed"/>
                <a:ea typeface="Roboto Condensed"/>
                <a:cs typeface="Roboto Condensed"/>
                <a:sym typeface="Roboto Condensed"/>
              </a:rPr>
              <a:t> from the compressed sequence.</a:t>
            </a:r>
            <a:endParaRPr sz="2200">
              <a:solidFill>
                <a:schemeClr val="dk1"/>
              </a:solidFill>
              <a:latin typeface="Courier New"/>
              <a:ea typeface="Courier New"/>
              <a:cs typeface="Courier New"/>
              <a:sym typeface="Courier New"/>
            </a:endParaRPr>
          </a:p>
        </p:txBody>
      </p:sp>
      <p:sp>
        <p:nvSpPr>
          <p:cNvPr id="62" name="Google Shape;62;p12"/>
          <p:cNvSpPr txBox="1"/>
          <p:nvPr/>
        </p:nvSpPr>
        <p:spPr>
          <a:xfrm>
            <a:off x="4757150" y="164892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(Example)</a:t>
            </a:r>
            <a:endParaRPr/>
          </a:p>
        </p:txBody>
      </p:sp>
      <p:pic>
        <p:nvPicPr>
          <p:cNvPr id="543" name="Google Shape;543;p57"/>
          <p:cNvPicPr preferRelativeResize="0"/>
          <p:nvPr/>
        </p:nvPicPr>
        <p:blipFill>
          <a:blip r:embed="rId3">
            <a:alphaModFix/>
          </a:blip>
          <a:stretch>
            <a:fillRect/>
          </a:stretch>
        </p:blipFill>
        <p:spPr>
          <a:xfrm>
            <a:off x="1491138" y="2140550"/>
            <a:ext cx="6161725" cy="3975300"/>
          </a:xfrm>
          <a:prstGeom prst="rect">
            <a:avLst/>
          </a:prstGeom>
          <a:noFill/>
          <a:ln>
            <a:noFill/>
          </a:ln>
        </p:spPr>
      </p:pic>
      <p:sp>
        <p:nvSpPr>
          <p:cNvPr id="544" name="Google Shape;544;p57"/>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
        <p:nvSpPr>
          <p:cNvPr id="545" name="Google Shape;545;p57"/>
          <p:cNvSpPr txBox="1"/>
          <p:nvPr/>
        </p:nvSpPr>
        <p:spPr>
          <a:xfrm>
            <a:off x="1491150" y="3339675"/>
            <a:ext cx="6161700" cy="16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(Example)</a:t>
            </a:r>
            <a:endParaRPr/>
          </a:p>
        </p:txBody>
      </p:sp>
      <p:pic>
        <p:nvPicPr>
          <p:cNvPr id="551" name="Google Shape;551;p58"/>
          <p:cNvPicPr preferRelativeResize="0"/>
          <p:nvPr/>
        </p:nvPicPr>
        <p:blipFill>
          <a:blip r:embed="rId3">
            <a:alphaModFix/>
          </a:blip>
          <a:stretch>
            <a:fillRect/>
          </a:stretch>
        </p:blipFill>
        <p:spPr>
          <a:xfrm>
            <a:off x="1491138" y="2216750"/>
            <a:ext cx="6161725" cy="3975300"/>
          </a:xfrm>
          <a:prstGeom prst="rect">
            <a:avLst/>
          </a:prstGeom>
          <a:noFill/>
          <a:ln>
            <a:noFill/>
          </a:ln>
        </p:spPr>
      </p:pic>
      <p:sp>
        <p:nvSpPr>
          <p:cNvPr id="552" name="Google Shape;552;p5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
        <p:nvSpPr>
          <p:cNvPr id="553" name="Google Shape;553;p58"/>
          <p:cNvSpPr txBox="1"/>
          <p:nvPr/>
        </p:nvSpPr>
        <p:spPr>
          <a:xfrm>
            <a:off x="1491150" y="3916900"/>
            <a:ext cx="6161700" cy="105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(Example)</a:t>
            </a:r>
            <a:endParaRPr/>
          </a:p>
        </p:txBody>
      </p:sp>
      <p:pic>
        <p:nvPicPr>
          <p:cNvPr id="559" name="Google Shape;559;p59"/>
          <p:cNvPicPr preferRelativeResize="0"/>
          <p:nvPr/>
        </p:nvPicPr>
        <p:blipFill>
          <a:blip r:embed="rId3">
            <a:alphaModFix/>
          </a:blip>
          <a:stretch>
            <a:fillRect/>
          </a:stretch>
        </p:blipFill>
        <p:spPr>
          <a:xfrm>
            <a:off x="1491138" y="2140550"/>
            <a:ext cx="6161725" cy="3975300"/>
          </a:xfrm>
          <a:prstGeom prst="rect">
            <a:avLst/>
          </a:prstGeom>
          <a:noFill/>
          <a:ln>
            <a:noFill/>
          </a:ln>
        </p:spPr>
      </p:pic>
      <p:sp>
        <p:nvSpPr>
          <p:cNvPr id="560" name="Google Shape;560;p59"/>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
        <p:nvSpPr>
          <p:cNvPr id="561" name="Google Shape;561;p59"/>
          <p:cNvSpPr txBox="1"/>
          <p:nvPr/>
        </p:nvSpPr>
        <p:spPr>
          <a:xfrm>
            <a:off x="1491150" y="4466625"/>
            <a:ext cx="6161700" cy="50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(Example)</a:t>
            </a:r>
            <a:endParaRPr/>
          </a:p>
        </p:txBody>
      </p:sp>
      <p:pic>
        <p:nvPicPr>
          <p:cNvPr id="567" name="Google Shape;567;p60"/>
          <p:cNvPicPr preferRelativeResize="0"/>
          <p:nvPr/>
        </p:nvPicPr>
        <p:blipFill>
          <a:blip r:embed="rId3">
            <a:alphaModFix/>
          </a:blip>
          <a:stretch>
            <a:fillRect/>
          </a:stretch>
        </p:blipFill>
        <p:spPr>
          <a:xfrm>
            <a:off x="1491138" y="2140550"/>
            <a:ext cx="6161725" cy="3975300"/>
          </a:xfrm>
          <a:prstGeom prst="rect">
            <a:avLst/>
          </a:prstGeom>
          <a:noFill/>
          <a:ln>
            <a:noFill/>
          </a:ln>
        </p:spPr>
      </p:pic>
      <p:sp>
        <p:nvSpPr>
          <p:cNvPr id="568" name="Google Shape;568;p60"/>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(Decompression)</a:t>
            </a:r>
            <a:endParaRPr/>
          </a:p>
        </p:txBody>
      </p:sp>
      <p:sp>
        <p:nvSpPr>
          <p:cNvPr id="574" name="Google Shape;574;p61"/>
          <p:cNvSpPr txBox="1"/>
          <p:nvPr>
            <p:ph idx="1" type="body"/>
          </p:nvPr>
        </p:nvSpPr>
        <p:spPr>
          <a:xfrm>
            <a:off x="457200" y="1081200"/>
            <a:ext cx="8229600" cy="43002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The decoder read each triplet (p, n, c). Two cases can occur:</a:t>
            </a:r>
            <a:endParaRPr/>
          </a:p>
          <a:p>
            <a:pPr indent="0" lvl="0" marL="457200" rtl="0" algn="l">
              <a:spcBef>
                <a:spcPts val="600"/>
              </a:spcBef>
              <a:spcAft>
                <a:spcPts val="0"/>
              </a:spcAft>
              <a:buNone/>
            </a:pPr>
            <a:r>
              <a:rPr lang="en"/>
              <a:t>  </a:t>
            </a:r>
            <a:endParaRPr/>
          </a:p>
          <a:p>
            <a:pPr indent="-381000" lvl="1" marL="914400" rtl="0" algn="l">
              <a:spcBef>
                <a:spcPts val="480"/>
              </a:spcBef>
              <a:spcAft>
                <a:spcPts val="0"/>
              </a:spcAft>
              <a:buSzPts val="2400"/>
              <a:buAutoNum type="arabicPeriod"/>
            </a:pPr>
            <a:r>
              <a:rPr lang="en"/>
              <a:t>p</a:t>
            </a:r>
            <a:r>
              <a:rPr lang="en"/>
              <a:t> is equal to zero</a:t>
            </a:r>
            <a:endParaRPr/>
          </a:p>
          <a:p>
            <a:pPr indent="-381000" lvl="2" marL="1371600" rtl="0" algn="l">
              <a:spcBef>
                <a:spcPts val="0"/>
              </a:spcBef>
              <a:spcAft>
                <a:spcPts val="0"/>
              </a:spcAft>
              <a:buSzPts val="2400"/>
              <a:buChar char="●"/>
            </a:pPr>
            <a:r>
              <a:rPr lang="en"/>
              <a:t>c</a:t>
            </a:r>
            <a:r>
              <a:rPr lang="en"/>
              <a:t> is written to the output file.</a:t>
            </a:r>
            <a:endParaRPr/>
          </a:p>
          <a:p>
            <a:pPr indent="0" lvl="0" marL="1371600" rtl="0" algn="l">
              <a:spcBef>
                <a:spcPts val="600"/>
              </a:spcBef>
              <a:spcAft>
                <a:spcPts val="0"/>
              </a:spcAft>
              <a:buNone/>
            </a:pPr>
            <a:r>
              <a:t/>
            </a:r>
            <a:endParaRPr/>
          </a:p>
          <a:p>
            <a:pPr indent="-381000" lvl="1" marL="914400" rtl="0" algn="l">
              <a:spcBef>
                <a:spcPts val="480"/>
              </a:spcBef>
              <a:spcAft>
                <a:spcPts val="0"/>
              </a:spcAft>
              <a:buSzPts val="2400"/>
              <a:buAutoNum type="arabicPeriod"/>
            </a:pPr>
            <a:r>
              <a:rPr lang="en"/>
              <a:t>p</a:t>
            </a:r>
            <a:r>
              <a:rPr lang="en"/>
              <a:t> is different to zero</a:t>
            </a:r>
            <a:endParaRPr/>
          </a:p>
          <a:p>
            <a:pPr indent="-381000" lvl="2" marL="1371600" rtl="0" algn="l">
              <a:spcBef>
                <a:spcPts val="0"/>
              </a:spcBef>
              <a:spcAft>
                <a:spcPts val="0"/>
              </a:spcAft>
              <a:buSzPts val="2400"/>
              <a:buChar char="●"/>
            </a:pPr>
            <a:r>
              <a:rPr lang="en"/>
              <a:t>The substring in the buffer starting position p (count from right to left) and </a:t>
            </a:r>
            <a:r>
              <a:rPr lang="en"/>
              <a:t>length</a:t>
            </a:r>
            <a:r>
              <a:rPr lang="en"/>
              <a:t> N is copied to the output file.</a:t>
            </a:r>
            <a:endParaRPr/>
          </a:p>
          <a:p>
            <a:pPr indent="-381000" lvl="2" marL="1371600" rtl="0" algn="l">
              <a:spcBef>
                <a:spcPts val="0"/>
              </a:spcBef>
              <a:spcAft>
                <a:spcPts val="0"/>
              </a:spcAft>
              <a:buSzPts val="2400"/>
              <a:buChar char="●"/>
            </a:pPr>
            <a:r>
              <a:rPr lang="en"/>
              <a:t>c</a:t>
            </a:r>
            <a:r>
              <a:rPr lang="en"/>
              <a:t> is written to the output file.</a:t>
            </a:r>
            <a:endParaRPr/>
          </a:p>
          <a:p>
            <a:pPr indent="457200" lvl="0" marL="0" rtl="0" algn="l">
              <a:spcBef>
                <a:spcPts val="6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(Decompression)</a:t>
            </a:r>
            <a:endParaRPr/>
          </a:p>
        </p:txBody>
      </p:sp>
      <p:pic>
        <p:nvPicPr>
          <p:cNvPr id="580" name="Google Shape;580;p62"/>
          <p:cNvPicPr preferRelativeResize="0"/>
          <p:nvPr/>
        </p:nvPicPr>
        <p:blipFill>
          <a:blip r:embed="rId3">
            <a:alphaModFix/>
          </a:blip>
          <a:stretch>
            <a:fillRect/>
          </a:stretch>
        </p:blipFill>
        <p:spPr>
          <a:xfrm>
            <a:off x="1146325" y="1798749"/>
            <a:ext cx="1733550" cy="4038600"/>
          </a:xfrm>
          <a:prstGeom prst="rect">
            <a:avLst/>
          </a:prstGeom>
          <a:noFill/>
          <a:ln>
            <a:noFill/>
          </a:ln>
        </p:spPr>
      </p:pic>
      <p:sp>
        <p:nvSpPr>
          <p:cNvPr id="581" name="Google Shape;581;p62"/>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
        <p:nvSpPr>
          <p:cNvPr id="582" name="Google Shape;582;p62"/>
          <p:cNvSpPr/>
          <p:nvPr/>
        </p:nvSpPr>
        <p:spPr>
          <a:xfrm>
            <a:off x="6537925" y="199800"/>
            <a:ext cx="2276400" cy="1094700"/>
          </a:xfrm>
          <a:prstGeom prst="wedgeRoundRectCallout">
            <a:avLst>
              <a:gd fmla="val -73287" name="adj1"/>
              <a:gd fmla="val 43898"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Remember, this was the initial instruction</a:t>
            </a:r>
            <a:endParaRPr b="1" sz="2200">
              <a:latin typeface="Roboto Condensed"/>
              <a:ea typeface="Roboto Condensed"/>
              <a:cs typeface="Roboto Condensed"/>
              <a:sym typeface="Roboto Condense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(Decompression)</a:t>
            </a:r>
            <a:endParaRPr/>
          </a:p>
        </p:txBody>
      </p:sp>
      <p:pic>
        <p:nvPicPr>
          <p:cNvPr id="588" name="Google Shape;588;p63"/>
          <p:cNvPicPr preferRelativeResize="0"/>
          <p:nvPr/>
        </p:nvPicPr>
        <p:blipFill>
          <a:blip r:embed="rId3">
            <a:alphaModFix/>
          </a:blip>
          <a:stretch>
            <a:fillRect/>
          </a:stretch>
        </p:blipFill>
        <p:spPr>
          <a:xfrm>
            <a:off x="1146325" y="1798749"/>
            <a:ext cx="1733550" cy="4038600"/>
          </a:xfrm>
          <a:prstGeom prst="rect">
            <a:avLst/>
          </a:prstGeom>
          <a:noFill/>
          <a:ln>
            <a:noFill/>
          </a:ln>
        </p:spPr>
      </p:pic>
      <p:sp>
        <p:nvSpPr>
          <p:cNvPr id="589" name="Google Shape;589;p63"/>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
        <p:nvSpPr>
          <p:cNvPr id="590" name="Google Shape;590;p63"/>
          <p:cNvSpPr/>
          <p:nvPr/>
        </p:nvSpPr>
        <p:spPr>
          <a:xfrm>
            <a:off x="3760725" y="2707800"/>
            <a:ext cx="2276400" cy="1094700"/>
          </a:xfrm>
          <a:prstGeom prst="wedgeRoundRectCallout">
            <a:avLst>
              <a:gd fmla="val -89470" name="adj1"/>
              <a:gd fmla="val 36394"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And this was the output</a:t>
            </a:r>
            <a:endParaRPr b="1" sz="2200">
              <a:latin typeface="Roboto Condensed"/>
              <a:ea typeface="Roboto Condensed"/>
              <a:cs typeface="Roboto Condensed"/>
              <a:sym typeface="Roboto Condense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(Decompression)</a:t>
            </a:r>
            <a:endParaRPr/>
          </a:p>
        </p:txBody>
      </p:sp>
      <p:pic>
        <p:nvPicPr>
          <p:cNvPr id="596" name="Google Shape;596;p64"/>
          <p:cNvPicPr preferRelativeResize="0"/>
          <p:nvPr/>
        </p:nvPicPr>
        <p:blipFill>
          <a:blip r:embed="rId3">
            <a:alphaModFix/>
          </a:blip>
          <a:stretch>
            <a:fillRect/>
          </a:stretch>
        </p:blipFill>
        <p:spPr>
          <a:xfrm>
            <a:off x="1146325" y="1798749"/>
            <a:ext cx="1733550" cy="4038600"/>
          </a:xfrm>
          <a:prstGeom prst="rect">
            <a:avLst/>
          </a:prstGeom>
          <a:noFill/>
          <a:ln>
            <a:noFill/>
          </a:ln>
        </p:spPr>
      </p:pic>
      <p:sp>
        <p:nvSpPr>
          <p:cNvPr id="597" name="Google Shape;597;p64"/>
          <p:cNvSpPr txBox="1"/>
          <p:nvPr>
            <p:ph idx="1" type="body"/>
          </p:nvPr>
        </p:nvSpPr>
        <p:spPr>
          <a:xfrm>
            <a:off x="3410550" y="3478150"/>
            <a:ext cx="5023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CC0000"/>
                </a:solidFill>
              </a:rPr>
              <a:t>a</a:t>
            </a:r>
            <a:endParaRPr b="1" sz="3000">
              <a:solidFill>
                <a:srgbClr val="CC0000"/>
              </a:solidFill>
            </a:endParaRPr>
          </a:p>
        </p:txBody>
      </p:sp>
      <p:sp>
        <p:nvSpPr>
          <p:cNvPr id="598" name="Google Shape;598;p64"/>
          <p:cNvSpPr/>
          <p:nvPr/>
        </p:nvSpPr>
        <p:spPr>
          <a:xfrm>
            <a:off x="422125" y="2044650"/>
            <a:ext cx="724200" cy="269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4"/>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(Decompression)</a:t>
            </a:r>
            <a:endParaRPr/>
          </a:p>
        </p:txBody>
      </p:sp>
      <p:pic>
        <p:nvPicPr>
          <p:cNvPr id="605" name="Google Shape;605;p65"/>
          <p:cNvPicPr preferRelativeResize="0"/>
          <p:nvPr/>
        </p:nvPicPr>
        <p:blipFill>
          <a:blip r:embed="rId3">
            <a:alphaModFix/>
          </a:blip>
          <a:stretch>
            <a:fillRect/>
          </a:stretch>
        </p:blipFill>
        <p:spPr>
          <a:xfrm>
            <a:off x="1146325" y="1798749"/>
            <a:ext cx="1733550" cy="4038600"/>
          </a:xfrm>
          <a:prstGeom prst="rect">
            <a:avLst/>
          </a:prstGeom>
          <a:noFill/>
          <a:ln>
            <a:noFill/>
          </a:ln>
        </p:spPr>
      </p:pic>
      <p:sp>
        <p:nvSpPr>
          <p:cNvPr id="606" name="Google Shape;606;p65"/>
          <p:cNvSpPr txBox="1"/>
          <p:nvPr>
            <p:ph idx="1" type="body"/>
          </p:nvPr>
        </p:nvSpPr>
        <p:spPr>
          <a:xfrm>
            <a:off x="3410550" y="3478150"/>
            <a:ext cx="5023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a</a:t>
            </a:r>
            <a:r>
              <a:rPr b="1" lang="en" sz="3000">
                <a:solidFill>
                  <a:srgbClr val="CC0000"/>
                </a:solidFill>
              </a:rPr>
              <a:t>ac</a:t>
            </a:r>
            <a:endParaRPr b="1" sz="3000">
              <a:solidFill>
                <a:srgbClr val="CC0000"/>
              </a:solidFill>
            </a:endParaRPr>
          </a:p>
        </p:txBody>
      </p:sp>
      <p:sp>
        <p:nvSpPr>
          <p:cNvPr id="607" name="Google Shape;607;p65"/>
          <p:cNvSpPr/>
          <p:nvPr/>
        </p:nvSpPr>
        <p:spPr>
          <a:xfrm>
            <a:off x="422125" y="2882375"/>
            <a:ext cx="724200" cy="269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5"/>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(Decompression)</a:t>
            </a:r>
            <a:endParaRPr/>
          </a:p>
        </p:txBody>
      </p:sp>
      <p:pic>
        <p:nvPicPr>
          <p:cNvPr id="614" name="Google Shape;614;p66"/>
          <p:cNvPicPr preferRelativeResize="0"/>
          <p:nvPr/>
        </p:nvPicPr>
        <p:blipFill>
          <a:blip r:embed="rId3">
            <a:alphaModFix/>
          </a:blip>
          <a:stretch>
            <a:fillRect/>
          </a:stretch>
        </p:blipFill>
        <p:spPr>
          <a:xfrm>
            <a:off x="1146325" y="1798749"/>
            <a:ext cx="1733550" cy="4038600"/>
          </a:xfrm>
          <a:prstGeom prst="rect">
            <a:avLst/>
          </a:prstGeom>
          <a:noFill/>
          <a:ln>
            <a:noFill/>
          </a:ln>
        </p:spPr>
      </p:pic>
      <p:sp>
        <p:nvSpPr>
          <p:cNvPr id="615" name="Google Shape;615;p66"/>
          <p:cNvSpPr txBox="1"/>
          <p:nvPr>
            <p:ph idx="1" type="body"/>
          </p:nvPr>
        </p:nvSpPr>
        <p:spPr>
          <a:xfrm>
            <a:off x="3410550" y="3478150"/>
            <a:ext cx="5023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aac</a:t>
            </a:r>
            <a:r>
              <a:rPr b="1" lang="en" sz="3000">
                <a:solidFill>
                  <a:srgbClr val="CC0000"/>
                </a:solidFill>
              </a:rPr>
              <a:t>aacab</a:t>
            </a:r>
            <a:endParaRPr b="1" sz="3000">
              <a:solidFill>
                <a:srgbClr val="CC0000"/>
              </a:solidFill>
            </a:endParaRPr>
          </a:p>
        </p:txBody>
      </p:sp>
      <p:sp>
        <p:nvSpPr>
          <p:cNvPr id="616" name="Google Shape;616;p66"/>
          <p:cNvSpPr/>
          <p:nvPr/>
        </p:nvSpPr>
        <p:spPr>
          <a:xfrm>
            <a:off x="422125" y="3748475"/>
            <a:ext cx="724200" cy="269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6"/>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Lossy Compression</a:t>
            </a:r>
            <a:endParaRPr/>
          </a:p>
        </p:txBody>
      </p:sp>
      <p:sp>
        <p:nvSpPr>
          <p:cNvPr id="68" name="Google Shape;68;p13"/>
          <p:cNvSpPr txBox="1"/>
          <p:nvPr/>
        </p:nvSpPr>
        <p:spPr>
          <a:xfrm>
            <a:off x="4717175" y="164892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chemeClr val="dk1"/>
              </a:buClr>
              <a:buSzPts val="2200"/>
              <a:buFont typeface="Droid Sans"/>
              <a:buChar char="➔"/>
            </a:pPr>
            <a:r>
              <a:rPr lang="en" sz="2200">
                <a:solidFill>
                  <a:schemeClr val="dk1"/>
                </a:solidFill>
                <a:latin typeface="Roboto Condensed"/>
                <a:ea typeface="Roboto Condensed"/>
                <a:cs typeface="Roboto Condensed"/>
                <a:sym typeface="Roboto Condensed"/>
              </a:rPr>
              <a:t>Lossy compression is the class of data encoding methods that </a:t>
            </a:r>
            <a:r>
              <a:rPr b="1" lang="en" sz="2200">
                <a:solidFill>
                  <a:srgbClr val="CC0000"/>
                </a:solidFill>
                <a:latin typeface="Roboto Condensed"/>
                <a:ea typeface="Roboto Condensed"/>
                <a:cs typeface="Roboto Condensed"/>
                <a:sym typeface="Roboto Condensed"/>
              </a:rPr>
              <a:t>uses inexact approximations </a:t>
            </a:r>
            <a:r>
              <a:rPr lang="en" sz="2200">
                <a:solidFill>
                  <a:schemeClr val="dk1"/>
                </a:solidFill>
                <a:latin typeface="Roboto Condensed"/>
                <a:ea typeface="Roboto Condensed"/>
                <a:cs typeface="Roboto Condensed"/>
                <a:sym typeface="Roboto Condensed"/>
              </a:rPr>
              <a:t>to represent the content.</a:t>
            </a:r>
            <a:endParaRPr sz="22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Droid Sans"/>
              <a:buChar char="➔"/>
            </a:pPr>
            <a:r>
              <a:rPr lang="en" sz="2200">
                <a:solidFill>
                  <a:schemeClr val="dk1"/>
                </a:solidFill>
                <a:latin typeface="Roboto Condensed"/>
                <a:ea typeface="Roboto Condensed"/>
                <a:cs typeface="Roboto Condensed"/>
                <a:sym typeface="Roboto Condensed"/>
              </a:rPr>
              <a:t>Well-designed lossy compression technology often reduces file sizes significantly before degradation is noticed by the end-user.</a:t>
            </a:r>
            <a:endParaRPr sz="2200">
              <a:solidFill>
                <a:schemeClr val="dk1"/>
              </a:solidFill>
              <a:latin typeface="Roboto Condensed"/>
              <a:ea typeface="Roboto Condensed"/>
              <a:cs typeface="Roboto Condensed"/>
              <a:sym typeface="Roboto Condensed"/>
            </a:endParaRPr>
          </a:p>
        </p:txBody>
      </p:sp>
      <p:sp>
        <p:nvSpPr>
          <p:cNvPr id="69" name="Google Shape;69;p13"/>
          <p:cNvSpPr txBox="1"/>
          <p:nvPr/>
        </p:nvSpPr>
        <p:spPr>
          <a:xfrm>
            <a:off x="973450" y="164892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0" lvl="0" marL="457200" rtl="0" algn="l">
              <a:spcBef>
                <a:spcPts val="600"/>
              </a:spcBef>
              <a:spcAft>
                <a:spcPts val="0"/>
              </a:spcAft>
              <a:buNone/>
            </a:pPr>
            <a:r>
              <a:t/>
            </a:r>
            <a:endParaRPr sz="2200">
              <a:solidFill>
                <a:schemeClr val="dk1"/>
              </a:solidFill>
              <a:latin typeface="Courier New"/>
              <a:ea typeface="Courier New"/>
              <a:cs typeface="Courier New"/>
              <a:sym typeface="Courier New"/>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(Decompression)</a:t>
            </a:r>
            <a:endParaRPr/>
          </a:p>
        </p:txBody>
      </p:sp>
      <p:pic>
        <p:nvPicPr>
          <p:cNvPr id="623" name="Google Shape;623;p67"/>
          <p:cNvPicPr preferRelativeResize="0"/>
          <p:nvPr/>
        </p:nvPicPr>
        <p:blipFill>
          <a:blip r:embed="rId3">
            <a:alphaModFix/>
          </a:blip>
          <a:stretch>
            <a:fillRect/>
          </a:stretch>
        </p:blipFill>
        <p:spPr>
          <a:xfrm>
            <a:off x="1146325" y="1798749"/>
            <a:ext cx="1733550" cy="4038600"/>
          </a:xfrm>
          <a:prstGeom prst="rect">
            <a:avLst/>
          </a:prstGeom>
          <a:noFill/>
          <a:ln>
            <a:noFill/>
          </a:ln>
        </p:spPr>
      </p:pic>
      <p:sp>
        <p:nvSpPr>
          <p:cNvPr id="624" name="Google Shape;624;p67"/>
          <p:cNvSpPr txBox="1"/>
          <p:nvPr>
            <p:ph idx="1" type="body"/>
          </p:nvPr>
        </p:nvSpPr>
        <p:spPr>
          <a:xfrm>
            <a:off x="3410550" y="3478150"/>
            <a:ext cx="5023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aacaacab</a:t>
            </a:r>
            <a:r>
              <a:rPr b="1" lang="en" sz="3000">
                <a:solidFill>
                  <a:srgbClr val="CC0000"/>
                </a:solidFill>
              </a:rPr>
              <a:t>caba</a:t>
            </a:r>
            <a:endParaRPr b="1" sz="3000">
              <a:solidFill>
                <a:srgbClr val="CC0000"/>
              </a:solidFill>
            </a:endParaRPr>
          </a:p>
        </p:txBody>
      </p:sp>
      <p:sp>
        <p:nvSpPr>
          <p:cNvPr id="625" name="Google Shape;625;p67"/>
          <p:cNvSpPr/>
          <p:nvPr/>
        </p:nvSpPr>
        <p:spPr>
          <a:xfrm>
            <a:off x="422125" y="4557825"/>
            <a:ext cx="724200" cy="269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7"/>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(Decompression)</a:t>
            </a:r>
            <a:endParaRPr/>
          </a:p>
        </p:txBody>
      </p:sp>
      <p:pic>
        <p:nvPicPr>
          <p:cNvPr id="632" name="Google Shape;632;p68"/>
          <p:cNvPicPr preferRelativeResize="0"/>
          <p:nvPr/>
        </p:nvPicPr>
        <p:blipFill>
          <a:blip r:embed="rId3">
            <a:alphaModFix/>
          </a:blip>
          <a:stretch>
            <a:fillRect/>
          </a:stretch>
        </p:blipFill>
        <p:spPr>
          <a:xfrm>
            <a:off x="1146325" y="1798749"/>
            <a:ext cx="1733550" cy="4038600"/>
          </a:xfrm>
          <a:prstGeom prst="rect">
            <a:avLst/>
          </a:prstGeom>
          <a:noFill/>
          <a:ln>
            <a:noFill/>
          </a:ln>
        </p:spPr>
      </p:pic>
      <p:sp>
        <p:nvSpPr>
          <p:cNvPr id="633" name="Google Shape;633;p68"/>
          <p:cNvSpPr txBox="1"/>
          <p:nvPr>
            <p:ph idx="1" type="body"/>
          </p:nvPr>
        </p:nvSpPr>
        <p:spPr>
          <a:xfrm>
            <a:off x="3410550" y="3478150"/>
            <a:ext cx="5023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aacaacabcaba</a:t>
            </a:r>
            <a:r>
              <a:rPr b="1" lang="en" sz="3000">
                <a:solidFill>
                  <a:srgbClr val="CC0000"/>
                </a:solidFill>
              </a:rPr>
              <a:t>aac</a:t>
            </a:r>
            <a:endParaRPr b="1" sz="3000">
              <a:solidFill>
                <a:srgbClr val="CC0000"/>
              </a:solidFill>
            </a:endParaRPr>
          </a:p>
        </p:txBody>
      </p:sp>
      <p:sp>
        <p:nvSpPr>
          <p:cNvPr id="634" name="Google Shape;634;p68"/>
          <p:cNvSpPr/>
          <p:nvPr/>
        </p:nvSpPr>
        <p:spPr>
          <a:xfrm>
            <a:off x="422125" y="5409750"/>
            <a:ext cx="724200" cy="269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aacaacabcabaaac</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(Example)</a:t>
            </a:r>
            <a:endParaRPr/>
          </a:p>
        </p:txBody>
      </p:sp>
      <p:sp>
        <p:nvSpPr>
          <p:cNvPr id="641" name="Google Shape;641;p69"/>
          <p:cNvSpPr txBox="1"/>
          <p:nvPr>
            <p:ph idx="1" type="body"/>
          </p:nvPr>
        </p:nvSpPr>
        <p:spPr>
          <a:xfrm>
            <a:off x="457200" y="1081200"/>
            <a:ext cx="8229600" cy="15741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cabracadabrarrarrad</a:t>
            </a:r>
            <a:r>
              <a:rPr lang="en" sz="2000"/>
              <a:t>”</a:t>
            </a:r>
            <a:endParaRPr sz="2000"/>
          </a:p>
          <a:p>
            <a:pPr indent="-355600" lvl="1" marL="914400" rtl="0" algn="l">
              <a:spcBef>
                <a:spcPts val="0"/>
              </a:spcBef>
              <a:spcAft>
                <a:spcPts val="0"/>
              </a:spcAft>
              <a:buSzPts val="2000"/>
              <a:buChar char="◆"/>
            </a:pPr>
            <a:r>
              <a:rPr lang="en" sz="2000"/>
              <a:t>Diccionary (size = 7)</a:t>
            </a:r>
            <a:endParaRPr sz="2000"/>
          </a:p>
          <a:p>
            <a:pPr indent="-355600" lvl="1" marL="914400" rtl="0" algn="l">
              <a:spcBef>
                <a:spcPts val="0"/>
              </a:spcBef>
              <a:spcAft>
                <a:spcPts val="0"/>
              </a:spcAft>
              <a:buSzPts val="2000"/>
              <a:buChar char="◆"/>
            </a:pPr>
            <a:r>
              <a:rPr lang="en" sz="2000"/>
              <a:t>Buffer (size = 6)</a:t>
            </a:r>
            <a:endParaRPr sz="2000"/>
          </a:p>
          <a:p>
            <a:pPr indent="457200" lvl="0" marL="0" rtl="0" algn="l">
              <a:spcBef>
                <a:spcPts val="6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(Example)</a:t>
            </a:r>
            <a:endParaRPr/>
          </a:p>
        </p:txBody>
      </p:sp>
      <p:sp>
        <p:nvSpPr>
          <p:cNvPr id="647" name="Google Shape;647;p70"/>
          <p:cNvSpPr txBox="1"/>
          <p:nvPr>
            <p:ph idx="1" type="body"/>
          </p:nvPr>
        </p:nvSpPr>
        <p:spPr>
          <a:xfrm>
            <a:off x="457200" y="1081200"/>
            <a:ext cx="8229600" cy="15741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cabracadabrarrarrad</a:t>
            </a:r>
            <a:r>
              <a:rPr lang="en" sz="2000"/>
              <a:t>”</a:t>
            </a:r>
            <a:endParaRPr sz="2000"/>
          </a:p>
          <a:p>
            <a:pPr indent="-355600" lvl="1" marL="914400" rtl="0" algn="l">
              <a:spcBef>
                <a:spcPts val="0"/>
              </a:spcBef>
              <a:spcAft>
                <a:spcPts val="0"/>
              </a:spcAft>
              <a:buSzPts val="2000"/>
              <a:buChar char="◆"/>
            </a:pPr>
            <a:r>
              <a:rPr lang="en" sz="2000"/>
              <a:t>Diccionary (size = 7)</a:t>
            </a:r>
            <a:endParaRPr sz="2000"/>
          </a:p>
          <a:p>
            <a:pPr indent="-355600" lvl="1" marL="914400" rtl="0" algn="l">
              <a:spcBef>
                <a:spcPts val="0"/>
              </a:spcBef>
              <a:spcAft>
                <a:spcPts val="0"/>
              </a:spcAft>
              <a:buSzPts val="2000"/>
              <a:buChar char="◆"/>
            </a:pPr>
            <a:r>
              <a:rPr lang="en" sz="2000"/>
              <a:t>Buffer (size = 6)</a:t>
            </a:r>
            <a:endParaRPr sz="2000"/>
          </a:p>
          <a:p>
            <a:pPr indent="-355600" lvl="1" marL="914400" rtl="0" algn="l">
              <a:spcBef>
                <a:spcPts val="0"/>
              </a:spcBef>
              <a:spcAft>
                <a:spcPts val="0"/>
              </a:spcAft>
              <a:buSzPts val="2000"/>
              <a:buChar char="◆"/>
            </a:pPr>
            <a:r>
              <a:rPr lang="en" sz="2000"/>
              <a:t>Using full Diccionary.</a:t>
            </a:r>
            <a:endParaRPr sz="2000"/>
          </a:p>
          <a:p>
            <a:pPr indent="457200" lvl="0" marL="0" rtl="0" algn="l">
              <a:spcBef>
                <a:spcPts val="600"/>
              </a:spcBef>
              <a:spcAft>
                <a:spcPts val="0"/>
              </a:spcAft>
              <a:buNone/>
            </a:pPr>
            <a:r>
              <a:t/>
            </a:r>
            <a:endParaRPr/>
          </a:p>
        </p:txBody>
      </p:sp>
      <p:pic>
        <p:nvPicPr>
          <p:cNvPr id="648" name="Google Shape;648;p70"/>
          <p:cNvPicPr preferRelativeResize="0"/>
          <p:nvPr/>
        </p:nvPicPr>
        <p:blipFill>
          <a:blip r:embed="rId3">
            <a:alphaModFix/>
          </a:blip>
          <a:stretch>
            <a:fillRect/>
          </a:stretch>
        </p:blipFill>
        <p:spPr>
          <a:xfrm>
            <a:off x="170388" y="3168175"/>
            <a:ext cx="8803224" cy="2525525"/>
          </a:xfrm>
          <a:prstGeom prst="rect">
            <a:avLst/>
          </a:prstGeom>
          <a:noFill/>
          <a:ln>
            <a:noFill/>
          </a:ln>
        </p:spPr>
      </p:pic>
      <p:sp>
        <p:nvSpPr>
          <p:cNvPr id="649" name="Google Shape;649;p70"/>
          <p:cNvSpPr txBox="1"/>
          <p:nvPr/>
        </p:nvSpPr>
        <p:spPr>
          <a:xfrm>
            <a:off x="204575" y="4046650"/>
            <a:ext cx="8769000" cy="164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650" name="Google Shape;650;p70"/>
          <p:cNvSpPr txBox="1"/>
          <p:nvPr/>
        </p:nvSpPr>
        <p:spPr>
          <a:xfrm>
            <a:off x="7425950" y="3418125"/>
            <a:ext cx="1718100" cy="164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LZ77 (Example)</a:t>
            </a:r>
            <a:endParaRPr/>
          </a:p>
        </p:txBody>
      </p:sp>
      <p:sp>
        <p:nvSpPr>
          <p:cNvPr id="656" name="Google Shape;656;p71"/>
          <p:cNvSpPr txBox="1"/>
          <p:nvPr>
            <p:ph idx="1" type="body"/>
          </p:nvPr>
        </p:nvSpPr>
        <p:spPr>
          <a:xfrm>
            <a:off x="457200" y="1081200"/>
            <a:ext cx="8229600" cy="15741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cabracadabrarrarrad</a:t>
            </a:r>
            <a:r>
              <a:rPr lang="en" sz="2000"/>
              <a:t>”</a:t>
            </a:r>
            <a:endParaRPr sz="2000"/>
          </a:p>
          <a:p>
            <a:pPr indent="-355600" lvl="1" marL="914400" rtl="0" algn="l">
              <a:spcBef>
                <a:spcPts val="0"/>
              </a:spcBef>
              <a:spcAft>
                <a:spcPts val="0"/>
              </a:spcAft>
              <a:buSzPts val="2000"/>
              <a:buChar char="◆"/>
            </a:pPr>
            <a:r>
              <a:rPr lang="en" sz="2000"/>
              <a:t>Diccionary (size = 7)</a:t>
            </a:r>
            <a:endParaRPr sz="2000"/>
          </a:p>
          <a:p>
            <a:pPr indent="-355600" lvl="1" marL="914400" rtl="0" algn="l">
              <a:spcBef>
                <a:spcPts val="0"/>
              </a:spcBef>
              <a:spcAft>
                <a:spcPts val="0"/>
              </a:spcAft>
              <a:buSzPts val="2000"/>
              <a:buChar char="◆"/>
            </a:pPr>
            <a:r>
              <a:rPr lang="en" sz="2000"/>
              <a:t>Buffer (size = 6)</a:t>
            </a:r>
            <a:endParaRPr sz="2000"/>
          </a:p>
          <a:p>
            <a:pPr indent="-355600" lvl="1" marL="914400" rtl="0" algn="l">
              <a:spcBef>
                <a:spcPts val="0"/>
              </a:spcBef>
              <a:spcAft>
                <a:spcPts val="0"/>
              </a:spcAft>
              <a:buSzPts val="2000"/>
              <a:buChar char="◆"/>
            </a:pPr>
            <a:r>
              <a:rPr lang="en" sz="2000"/>
              <a:t>Using full Diccionary.</a:t>
            </a:r>
            <a:endParaRPr sz="2000"/>
          </a:p>
          <a:p>
            <a:pPr indent="457200" lvl="0" marL="0" rtl="0" algn="l">
              <a:spcBef>
                <a:spcPts val="600"/>
              </a:spcBef>
              <a:spcAft>
                <a:spcPts val="0"/>
              </a:spcAft>
              <a:buNone/>
            </a:pPr>
            <a:r>
              <a:t/>
            </a:r>
            <a:endParaRPr/>
          </a:p>
        </p:txBody>
      </p:sp>
      <p:pic>
        <p:nvPicPr>
          <p:cNvPr id="657" name="Google Shape;657;p71"/>
          <p:cNvPicPr preferRelativeResize="0"/>
          <p:nvPr/>
        </p:nvPicPr>
        <p:blipFill>
          <a:blip r:embed="rId3">
            <a:alphaModFix/>
          </a:blip>
          <a:stretch>
            <a:fillRect/>
          </a:stretch>
        </p:blipFill>
        <p:spPr>
          <a:xfrm>
            <a:off x="170400" y="3010150"/>
            <a:ext cx="8803200" cy="2560050"/>
          </a:xfrm>
          <a:prstGeom prst="rect">
            <a:avLst/>
          </a:prstGeom>
          <a:noFill/>
          <a:ln>
            <a:noFill/>
          </a:ln>
        </p:spPr>
      </p:pic>
      <p:sp>
        <p:nvSpPr>
          <p:cNvPr id="658" name="Google Shape;658;p71"/>
          <p:cNvSpPr txBox="1"/>
          <p:nvPr/>
        </p:nvSpPr>
        <p:spPr>
          <a:xfrm>
            <a:off x="4857275" y="4690550"/>
            <a:ext cx="22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roid Sans"/>
              <a:ea typeface="Droid Sans"/>
              <a:cs typeface="Droid Sans"/>
              <a:sym typeface="Droid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2" name="Shape 662"/>
        <p:cNvGrpSpPr/>
        <p:nvPr/>
      </p:nvGrpSpPr>
      <p:grpSpPr>
        <a:xfrm>
          <a:off x="0" y="0"/>
          <a:ext cx="0" cy="0"/>
          <a:chOff x="0" y="0"/>
          <a:chExt cx="0" cy="0"/>
        </a:xfrm>
      </p:grpSpPr>
      <p:sp>
        <p:nvSpPr>
          <p:cNvPr id="663" name="Google Shape;663;p72"/>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LZ78</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664" name="Google Shape;664;p72"/>
          <p:cNvPicPr preferRelativeResize="0"/>
          <p:nvPr/>
        </p:nvPicPr>
        <p:blipFill>
          <a:blip r:embed="rId3">
            <a:alphaModFix/>
          </a:blip>
          <a:stretch>
            <a:fillRect/>
          </a:stretch>
        </p:blipFill>
        <p:spPr>
          <a:xfrm>
            <a:off x="4146913" y="3003350"/>
            <a:ext cx="4429125" cy="32956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a:t>
            </a:r>
            <a:endParaRPr/>
          </a:p>
        </p:txBody>
      </p:sp>
      <p:sp>
        <p:nvSpPr>
          <p:cNvPr id="670" name="Google Shape;670;p73"/>
          <p:cNvSpPr txBox="1"/>
          <p:nvPr>
            <p:ph idx="1" type="body"/>
          </p:nvPr>
        </p:nvSpPr>
        <p:spPr>
          <a:xfrm>
            <a:off x="457200" y="1081200"/>
            <a:ext cx="8229600" cy="5667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Developed by Abraham </a:t>
            </a:r>
            <a:r>
              <a:rPr b="1" lang="en">
                <a:solidFill>
                  <a:srgbClr val="CC0000"/>
                </a:solidFill>
              </a:rPr>
              <a:t>L</a:t>
            </a:r>
            <a:r>
              <a:rPr lang="en"/>
              <a:t>empel and Jacob </a:t>
            </a:r>
            <a:r>
              <a:rPr b="1" lang="en">
                <a:solidFill>
                  <a:srgbClr val="CC0000"/>
                </a:solidFill>
              </a:rPr>
              <a:t>Z</a:t>
            </a:r>
            <a:r>
              <a:rPr lang="en"/>
              <a:t>iv in 19</a:t>
            </a:r>
            <a:r>
              <a:rPr b="1" lang="en">
                <a:solidFill>
                  <a:srgbClr val="CC0000"/>
                </a:solidFill>
              </a:rPr>
              <a:t>78</a:t>
            </a:r>
            <a:r>
              <a:rPr lang="en"/>
              <a:t>. Also called LZ2.</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LZ78 does not use a window on the data to be compressed.</a:t>
            </a:r>
            <a:br>
              <a:rPr lang="en"/>
            </a:br>
            <a:endParaRPr/>
          </a:p>
          <a:p>
            <a:pPr indent="-381000" lvl="0" marL="457200" rtl="0" algn="l">
              <a:spcBef>
                <a:spcPts val="0"/>
              </a:spcBef>
              <a:spcAft>
                <a:spcPts val="0"/>
              </a:spcAft>
              <a:buSzPts val="2400"/>
              <a:buFont typeface="Droid Sans"/>
              <a:buChar char="➔"/>
            </a:pPr>
            <a:r>
              <a:rPr lang="en"/>
              <a:t>There are a dictionary containing the chains that have occurred previously.</a:t>
            </a:r>
            <a:br>
              <a:rPr lang="en"/>
            </a:br>
            <a:endParaRPr/>
          </a:p>
          <a:p>
            <a:pPr indent="-381000" lvl="0" marL="457200" rtl="0" algn="l">
              <a:spcBef>
                <a:spcPts val="0"/>
              </a:spcBef>
              <a:spcAft>
                <a:spcPts val="0"/>
              </a:spcAft>
              <a:buSzPts val="2400"/>
              <a:buFont typeface="Droid Sans"/>
              <a:buChar char="➔"/>
            </a:pPr>
            <a:r>
              <a:rPr lang="en"/>
              <a:t>The dictionary is initially empty and its size is limited by available memory.</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a:t>
            </a:r>
            <a:endParaRPr/>
          </a:p>
        </p:txBody>
      </p:sp>
      <p:sp>
        <p:nvSpPr>
          <p:cNvPr id="676" name="Google Shape;676;p74"/>
          <p:cNvSpPr txBox="1"/>
          <p:nvPr>
            <p:ph idx="1" type="body"/>
          </p:nvPr>
        </p:nvSpPr>
        <p:spPr>
          <a:xfrm>
            <a:off x="457200" y="1081200"/>
            <a:ext cx="8229600" cy="5667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Roboto Condensed"/>
              <a:buChar char="➔"/>
            </a:pPr>
            <a:r>
              <a:rPr lang="en"/>
              <a:t>The codeword consists only of two fields, a pointer or index field that identifies the position of a string in the dictionary and a field containing the last symbol has been read from the entrance.</a:t>
            </a:r>
            <a:br>
              <a:rPr lang="en"/>
            </a:br>
            <a:endParaRPr/>
          </a:p>
          <a:p>
            <a:pPr indent="-381000" lvl="0" marL="457200" rtl="0" algn="l">
              <a:spcBef>
                <a:spcPts val="0"/>
              </a:spcBef>
              <a:spcAft>
                <a:spcPts val="0"/>
              </a:spcAft>
              <a:buSzPts val="2400"/>
              <a:buFont typeface="Roboto Condensed"/>
              <a:buChar char="➔"/>
            </a:pPr>
            <a:r>
              <a:rPr lang="en"/>
              <a:t>The representation of the dictionary can be a tree structure called trie.</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a:t>
            </a:r>
            <a:endParaRPr/>
          </a:p>
        </p:txBody>
      </p:sp>
      <p:sp>
        <p:nvSpPr>
          <p:cNvPr id="682" name="Google Shape;682;p75"/>
          <p:cNvSpPr txBox="1"/>
          <p:nvPr>
            <p:ph idx="1" type="body"/>
          </p:nvPr>
        </p:nvSpPr>
        <p:spPr>
          <a:xfrm>
            <a:off x="457200" y="1081200"/>
            <a:ext cx="8229600" cy="5667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Roboto Condensed"/>
              <a:buChar char="➔"/>
            </a:pPr>
            <a:r>
              <a:rPr lang="en"/>
              <a:t>The codeword consists only of two fields, a pointer or index field that identifies the position of a string in the dictionary and a field containing the last symbol has been read from the entrance.</a:t>
            </a:r>
            <a:br>
              <a:rPr lang="en"/>
            </a:br>
            <a:endParaRPr/>
          </a:p>
          <a:p>
            <a:pPr indent="-381000" lvl="0" marL="457200" rtl="0" algn="l">
              <a:spcBef>
                <a:spcPts val="0"/>
              </a:spcBef>
              <a:spcAft>
                <a:spcPts val="0"/>
              </a:spcAft>
              <a:buSzPts val="2400"/>
              <a:buFont typeface="Roboto Condensed"/>
              <a:buChar char="➔"/>
            </a:pPr>
            <a:r>
              <a:rPr lang="en"/>
              <a:t>The representation of the dictionary can be a tree structure called trie.</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sp>
        <p:nvSpPr>
          <p:cNvPr id="683" name="Google Shape;683;p75"/>
          <p:cNvSpPr/>
          <p:nvPr/>
        </p:nvSpPr>
        <p:spPr>
          <a:xfrm>
            <a:off x="4878950" y="0"/>
            <a:ext cx="4265100" cy="879600"/>
          </a:xfrm>
          <a:prstGeom prst="rect">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Roboto Condensed"/>
                <a:ea typeface="Roboto Condensed"/>
                <a:cs typeface="Roboto Condensed"/>
                <a:sym typeface="Roboto Condensed"/>
              </a:rPr>
              <a:t>Applications:		GIF</a:t>
            </a:r>
            <a:endParaRPr b="1" sz="2200">
              <a:solidFill>
                <a:srgbClr val="FFFFFF"/>
              </a:solidFill>
              <a:latin typeface="Roboto Condensed"/>
              <a:ea typeface="Roboto Condensed"/>
              <a:cs typeface="Roboto Condensed"/>
              <a:sym typeface="Roboto Condense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(Strategy)</a:t>
            </a:r>
            <a:endParaRPr/>
          </a:p>
        </p:txBody>
      </p:sp>
      <p:sp>
        <p:nvSpPr>
          <p:cNvPr id="689" name="Google Shape;689;p76"/>
          <p:cNvSpPr txBox="1"/>
          <p:nvPr>
            <p:ph idx="1" type="body"/>
          </p:nvPr>
        </p:nvSpPr>
        <p:spPr>
          <a:xfrm>
            <a:off x="457200" y="1081200"/>
            <a:ext cx="8229600" cy="4732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The basic algorithm is very simple and loops executing the following steps: </a:t>
            </a:r>
            <a:endParaRPr sz="2000"/>
          </a:p>
          <a:p>
            <a:pPr indent="0" lvl="0" marL="457200" rtl="0" algn="l">
              <a:spcBef>
                <a:spcPts val="600"/>
              </a:spcBef>
              <a:spcAft>
                <a:spcPts val="0"/>
              </a:spcAft>
              <a:buNone/>
            </a:pPr>
            <a:r>
              <a:t/>
            </a:r>
            <a:endParaRPr sz="2000"/>
          </a:p>
          <a:p>
            <a:pPr indent="0" lvl="0" marL="0" rtl="0" algn="l">
              <a:spcBef>
                <a:spcPts val="600"/>
              </a:spcBef>
              <a:spcAft>
                <a:spcPts val="0"/>
              </a:spcAft>
              <a:buNone/>
            </a:pPr>
            <a:r>
              <a:rPr lang="en" sz="2000"/>
              <a:t>	While there are symbols at the entrance:</a:t>
            </a:r>
            <a:endParaRPr sz="2000"/>
          </a:p>
          <a:p>
            <a:pPr indent="0" lvl="0" marL="0" rtl="0" algn="l">
              <a:spcBef>
                <a:spcPts val="600"/>
              </a:spcBef>
              <a:spcAft>
                <a:spcPts val="0"/>
              </a:spcAft>
              <a:buNone/>
            </a:pPr>
            <a:r>
              <a:rPr lang="en" sz="2000"/>
              <a:t>		S = Null, Pos = 0</a:t>
            </a:r>
            <a:endParaRPr sz="2000"/>
          </a:p>
          <a:p>
            <a:pPr indent="0" lvl="0" marL="0" rtl="0" algn="l">
              <a:spcBef>
                <a:spcPts val="600"/>
              </a:spcBef>
              <a:spcAft>
                <a:spcPts val="0"/>
              </a:spcAft>
              <a:buNone/>
            </a:pPr>
            <a:r>
              <a:rPr lang="en" sz="2000"/>
              <a:t>		X = next input symbol, S = SX</a:t>
            </a:r>
            <a:endParaRPr sz="2000"/>
          </a:p>
          <a:p>
            <a:pPr indent="0" lvl="0" marL="0" rtl="0" algn="l">
              <a:spcBef>
                <a:spcPts val="600"/>
              </a:spcBef>
              <a:spcAft>
                <a:spcPts val="0"/>
              </a:spcAft>
              <a:buNone/>
            </a:pPr>
            <a:r>
              <a:rPr lang="en" sz="2000"/>
              <a:t>		While S exists in the dictionary</a:t>
            </a:r>
            <a:endParaRPr sz="2000"/>
          </a:p>
          <a:p>
            <a:pPr indent="0" lvl="0" marL="0" rtl="0" algn="l">
              <a:spcBef>
                <a:spcPts val="600"/>
              </a:spcBef>
              <a:spcAft>
                <a:spcPts val="0"/>
              </a:spcAft>
              <a:buNone/>
            </a:pPr>
            <a:r>
              <a:rPr lang="en" sz="2000"/>
              <a:t>			Pos = Pos(S)</a:t>
            </a:r>
            <a:endParaRPr sz="2000"/>
          </a:p>
          <a:p>
            <a:pPr indent="0" lvl="0" marL="0" rtl="0" algn="l">
              <a:spcBef>
                <a:spcPts val="600"/>
              </a:spcBef>
              <a:spcAft>
                <a:spcPts val="0"/>
              </a:spcAft>
              <a:buNone/>
            </a:pPr>
            <a:r>
              <a:rPr lang="en" sz="2000"/>
              <a:t>			X = next input symbol, S= SX</a:t>
            </a:r>
            <a:endParaRPr sz="2000"/>
          </a:p>
          <a:p>
            <a:pPr indent="0" lvl="0" marL="0" rtl="0" algn="l">
              <a:spcBef>
                <a:spcPts val="600"/>
              </a:spcBef>
              <a:spcAft>
                <a:spcPts val="0"/>
              </a:spcAft>
              <a:buNone/>
            </a:pPr>
            <a:r>
              <a:rPr lang="en" sz="2000"/>
              <a:t>		Output: (Pos, X)</a:t>
            </a:r>
            <a:endParaRPr sz="2000"/>
          </a:p>
          <a:p>
            <a:pPr indent="0" lvl="0" marL="0" rtl="0" algn="l">
              <a:spcBef>
                <a:spcPts val="600"/>
              </a:spcBef>
              <a:spcAft>
                <a:spcPts val="0"/>
              </a:spcAft>
              <a:buNone/>
            </a:pPr>
            <a:r>
              <a:rPr lang="en" sz="2000"/>
              <a:t>		Save S in the dictionary</a:t>
            </a:r>
            <a:endParaRPr sz="2000"/>
          </a:p>
          <a:p>
            <a:pPr indent="457200" lvl="0" marL="0" rtl="0" algn="l">
              <a:spcBef>
                <a:spcPts val="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Lossy Compression</a:t>
            </a:r>
            <a:endParaRPr/>
          </a:p>
        </p:txBody>
      </p:sp>
      <p:sp>
        <p:nvSpPr>
          <p:cNvPr id="75" name="Google Shape;75;p14"/>
          <p:cNvSpPr txBox="1"/>
          <p:nvPr/>
        </p:nvSpPr>
        <p:spPr>
          <a:xfrm>
            <a:off x="919725" y="164892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Lossy compression is most commonly used to compress multimedia data (audio, video, and images), especially in applications such as streaming media.</a:t>
            </a:r>
            <a:endParaRPr sz="2200">
              <a:solidFill>
                <a:schemeClr val="dk1"/>
              </a:solidFill>
              <a:latin typeface="Roboto Condensed"/>
              <a:ea typeface="Roboto Condensed"/>
              <a:cs typeface="Roboto Condensed"/>
              <a:sym typeface="Roboto Condensed"/>
            </a:endParaRPr>
          </a:p>
        </p:txBody>
      </p:sp>
      <p:sp>
        <p:nvSpPr>
          <p:cNvPr id="76" name="Google Shape;76;p14"/>
          <p:cNvSpPr txBox="1"/>
          <p:nvPr/>
        </p:nvSpPr>
        <p:spPr>
          <a:xfrm>
            <a:off x="4703425" y="164892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p:txBody>
      </p:sp>
      <p:pic>
        <p:nvPicPr>
          <p:cNvPr id="77" name="Google Shape;77;p14"/>
          <p:cNvPicPr preferRelativeResize="0"/>
          <p:nvPr/>
        </p:nvPicPr>
        <p:blipFill>
          <a:blip r:embed="rId3">
            <a:alphaModFix/>
          </a:blip>
          <a:stretch>
            <a:fillRect/>
          </a:stretch>
        </p:blipFill>
        <p:spPr>
          <a:xfrm>
            <a:off x="4846275" y="3134464"/>
            <a:ext cx="3127700" cy="19493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sp>
        <p:nvSpPr>
          <p:cNvPr id="695" name="Google Shape;695;p77"/>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abacabacaba</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pic>
        <p:nvPicPr>
          <p:cNvPr id="701" name="Google Shape;701;p78"/>
          <p:cNvPicPr preferRelativeResize="0"/>
          <p:nvPr/>
        </p:nvPicPr>
        <p:blipFill>
          <a:blip r:embed="rId3">
            <a:alphaModFix/>
          </a:blip>
          <a:stretch>
            <a:fillRect/>
          </a:stretch>
        </p:blipFill>
        <p:spPr>
          <a:xfrm>
            <a:off x="2781300" y="2602492"/>
            <a:ext cx="3581400" cy="876300"/>
          </a:xfrm>
          <a:prstGeom prst="rect">
            <a:avLst/>
          </a:prstGeom>
          <a:noFill/>
          <a:ln>
            <a:noFill/>
          </a:ln>
        </p:spPr>
      </p:pic>
      <p:sp>
        <p:nvSpPr>
          <p:cNvPr id="702" name="Google Shape;702;p7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t>a</a:t>
            </a:r>
            <a:r>
              <a:rPr lang="en"/>
              <a:t>b</a:t>
            </a:r>
            <a:r>
              <a:rPr lang="en"/>
              <a:t>acabacaba</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sp>
        <p:nvSpPr>
          <p:cNvPr id="708" name="Google Shape;708;p79"/>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t>ab</a:t>
            </a:r>
            <a:r>
              <a:rPr lang="en"/>
              <a:t>acabacaba</a:t>
            </a:r>
            <a:r>
              <a:rPr lang="en" sz="2000"/>
              <a:t>”</a:t>
            </a:r>
            <a:endParaRPr sz="2000"/>
          </a:p>
          <a:p>
            <a:pPr indent="457200" lvl="0" marL="0" rtl="0" algn="l">
              <a:spcBef>
                <a:spcPts val="600"/>
              </a:spcBef>
              <a:spcAft>
                <a:spcPts val="0"/>
              </a:spcAft>
              <a:buNone/>
            </a:pPr>
            <a:r>
              <a:t/>
            </a:r>
            <a:endParaRPr/>
          </a:p>
        </p:txBody>
      </p:sp>
      <p:pic>
        <p:nvPicPr>
          <p:cNvPr id="709" name="Google Shape;709;p79"/>
          <p:cNvPicPr preferRelativeResize="0"/>
          <p:nvPr/>
        </p:nvPicPr>
        <p:blipFill>
          <a:blip r:embed="rId3">
            <a:alphaModFix/>
          </a:blip>
          <a:stretch>
            <a:fillRect/>
          </a:stretch>
        </p:blipFill>
        <p:spPr>
          <a:xfrm>
            <a:off x="2800350" y="2602500"/>
            <a:ext cx="3543300" cy="11906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sp>
        <p:nvSpPr>
          <p:cNvPr id="715" name="Google Shape;715;p80"/>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t>ab</a:t>
            </a:r>
            <a:r>
              <a:rPr b="1" lang="en">
                <a:solidFill>
                  <a:srgbClr val="CC0000"/>
                </a:solidFill>
              </a:rPr>
              <a:t>a</a:t>
            </a:r>
            <a:r>
              <a:rPr lang="en">
                <a:solidFill>
                  <a:srgbClr val="000000"/>
                </a:solidFill>
              </a:rPr>
              <a:t>c</a:t>
            </a:r>
            <a:r>
              <a:rPr lang="en"/>
              <a:t>abacaba</a:t>
            </a:r>
            <a:r>
              <a:rPr lang="en" sz="2000"/>
              <a:t>”</a:t>
            </a:r>
            <a:endParaRPr sz="2000"/>
          </a:p>
          <a:p>
            <a:pPr indent="457200" lvl="0" marL="0" rtl="0" algn="l">
              <a:spcBef>
                <a:spcPts val="600"/>
              </a:spcBef>
              <a:spcAft>
                <a:spcPts val="0"/>
              </a:spcAft>
              <a:buNone/>
            </a:pPr>
            <a:r>
              <a:t/>
            </a:r>
            <a:endParaRPr/>
          </a:p>
        </p:txBody>
      </p:sp>
      <p:pic>
        <p:nvPicPr>
          <p:cNvPr id="716" name="Google Shape;716;p80"/>
          <p:cNvPicPr preferRelativeResize="0"/>
          <p:nvPr/>
        </p:nvPicPr>
        <p:blipFill>
          <a:blip r:embed="rId3">
            <a:alphaModFix/>
          </a:blip>
          <a:stretch>
            <a:fillRect/>
          </a:stretch>
        </p:blipFill>
        <p:spPr>
          <a:xfrm>
            <a:off x="2824150" y="2602488"/>
            <a:ext cx="3495675" cy="1457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sp>
        <p:nvSpPr>
          <p:cNvPr id="722" name="Google Shape;722;p81"/>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t>ab</a:t>
            </a:r>
            <a:r>
              <a:rPr b="1" lang="en">
                <a:solidFill>
                  <a:srgbClr val="CC0000"/>
                </a:solidFill>
              </a:rPr>
              <a:t>a</a:t>
            </a:r>
            <a:r>
              <a:rPr b="1" lang="en">
                <a:solidFill>
                  <a:srgbClr val="CC0000"/>
                </a:solidFill>
              </a:rPr>
              <a:t>c</a:t>
            </a:r>
            <a:r>
              <a:rPr b="1" lang="en">
                <a:solidFill>
                  <a:srgbClr val="1155CC"/>
                </a:solidFill>
              </a:rPr>
              <a:t>a</a:t>
            </a:r>
            <a:r>
              <a:rPr lang="en"/>
              <a:t>bacaba</a:t>
            </a:r>
            <a:r>
              <a:rPr lang="en" sz="2000"/>
              <a:t>”</a:t>
            </a:r>
            <a:endParaRPr sz="2000"/>
          </a:p>
          <a:p>
            <a:pPr indent="457200" lvl="0" marL="0" rtl="0" algn="l">
              <a:spcBef>
                <a:spcPts val="600"/>
              </a:spcBef>
              <a:spcAft>
                <a:spcPts val="0"/>
              </a:spcAft>
              <a:buNone/>
            </a:pPr>
            <a:r>
              <a:t/>
            </a:r>
            <a:endParaRPr/>
          </a:p>
        </p:txBody>
      </p:sp>
      <p:pic>
        <p:nvPicPr>
          <p:cNvPr id="723" name="Google Shape;723;p81"/>
          <p:cNvPicPr preferRelativeResize="0"/>
          <p:nvPr/>
        </p:nvPicPr>
        <p:blipFill>
          <a:blip r:embed="rId3">
            <a:alphaModFix/>
          </a:blip>
          <a:stretch>
            <a:fillRect/>
          </a:stretch>
        </p:blipFill>
        <p:spPr>
          <a:xfrm>
            <a:off x="2838450" y="2616583"/>
            <a:ext cx="3467100" cy="1752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sp>
        <p:nvSpPr>
          <p:cNvPr id="729" name="Google Shape;729;p82"/>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t>ab</a:t>
            </a:r>
            <a:r>
              <a:rPr b="1" lang="en">
                <a:solidFill>
                  <a:srgbClr val="CC0000"/>
                </a:solidFill>
              </a:rPr>
              <a:t>ac</a:t>
            </a:r>
            <a:r>
              <a:rPr b="1" lang="en">
                <a:solidFill>
                  <a:srgbClr val="1155CC"/>
                </a:solidFill>
              </a:rPr>
              <a:t>a</a:t>
            </a:r>
            <a:r>
              <a:rPr b="1" lang="en">
                <a:solidFill>
                  <a:srgbClr val="1155CC"/>
                </a:solidFill>
              </a:rPr>
              <a:t>b</a:t>
            </a:r>
            <a:r>
              <a:rPr b="1" lang="en">
                <a:solidFill>
                  <a:srgbClr val="6AA84F"/>
                </a:solidFill>
              </a:rPr>
              <a:t>a</a:t>
            </a:r>
            <a:r>
              <a:rPr lang="en"/>
              <a:t>ca</a:t>
            </a:r>
            <a:r>
              <a:rPr lang="en"/>
              <a:t>ba</a:t>
            </a:r>
            <a:r>
              <a:rPr lang="en" sz="2000"/>
              <a:t>”</a:t>
            </a:r>
            <a:endParaRPr sz="2000"/>
          </a:p>
          <a:p>
            <a:pPr indent="457200" lvl="0" marL="0" rtl="0" algn="l">
              <a:spcBef>
                <a:spcPts val="600"/>
              </a:spcBef>
              <a:spcAft>
                <a:spcPts val="0"/>
              </a:spcAft>
              <a:buNone/>
            </a:pPr>
            <a:r>
              <a:t/>
            </a:r>
            <a:endParaRPr/>
          </a:p>
        </p:txBody>
      </p:sp>
      <p:pic>
        <p:nvPicPr>
          <p:cNvPr id="730" name="Google Shape;730;p82"/>
          <p:cNvPicPr preferRelativeResize="0"/>
          <p:nvPr/>
        </p:nvPicPr>
        <p:blipFill>
          <a:blip r:embed="rId3">
            <a:alphaModFix/>
          </a:blip>
          <a:stretch>
            <a:fillRect/>
          </a:stretch>
        </p:blipFill>
        <p:spPr>
          <a:xfrm>
            <a:off x="2833675" y="2616583"/>
            <a:ext cx="3476625" cy="20383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sp>
        <p:nvSpPr>
          <p:cNvPr id="736" name="Google Shape;736;p83"/>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t>ab</a:t>
            </a:r>
            <a:r>
              <a:rPr b="1" lang="en">
                <a:solidFill>
                  <a:srgbClr val="CC0000"/>
                </a:solidFill>
              </a:rPr>
              <a:t>ac</a:t>
            </a:r>
            <a:r>
              <a:rPr b="1" lang="en">
                <a:solidFill>
                  <a:srgbClr val="1155CC"/>
                </a:solidFill>
              </a:rPr>
              <a:t>ab</a:t>
            </a:r>
            <a:r>
              <a:rPr b="1" lang="en">
                <a:solidFill>
                  <a:srgbClr val="6AA84F"/>
                </a:solidFill>
              </a:rPr>
              <a:t>aca</a:t>
            </a:r>
            <a:r>
              <a:rPr b="1" lang="en">
                <a:solidFill>
                  <a:srgbClr val="FF00FF"/>
                </a:solidFill>
              </a:rPr>
              <a:t>b</a:t>
            </a:r>
            <a:r>
              <a:rPr lang="en"/>
              <a:t>a</a:t>
            </a:r>
            <a:r>
              <a:rPr lang="en" sz="2000"/>
              <a:t>”</a:t>
            </a:r>
            <a:endParaRPr sz="2000"/>
          </a:p>
          <a:p>
            <a:pPr indent="457200" lvl="0" marL="0" rtl="0" algn="l">
              <a:spcBef>
                <a:spcPts val="600"/>
              </a:spcBef>
              <a:spcAft>
                <a:spcPts val="0"/>
              </a:spcAft>
              <a:buNone/>
            </a:pPr>
            <a:r>
              <a:t/>
            </a:r>
            <a:endParaRPr/>
          </a:p>
        </p:txBody>
      </p:sp>
      <p:pic>
        <p:nvPicPr>
          <p:cNvPr id="737" name="Google Shape;737;p83"/>
          <p:cNvPicPr preferRelativeResize="0"/>
          <p:nvPr/>
        </p:nvPicPr>
        <p:blipFill>
          <a:blip r:embed="rId3">
            <a:alphaModFix/>
          </a:blip>
          <a:stretch>
            <a:fillRect/>
          </a:stretch>
        </p:blipFill>
        <p:spPr>
          <a:xfrm>
            <a:off x="2809875" y="2616583"/>
            <a:ext cx="3524250" cy="2352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sp>
        <p:nvSpPr>
          <p:cNvPr id="743" name="Google Shape;743;p84"/>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t>ab</a:t>
            </a:r>
            <a:r>
              <a:rPr b="1" lang="en">
                <a:solidFill>
                  <a:srgbClr val="CC0000"/>
                </a:solidFill>
              </a:rPr>
              <a:t>ac</a:t>
            </a:r>
            <a:r>
              <a:rPr b="1" lang="en">
                <a:solidFill>
                  <a:srgbClr val="1155CC"/>
                </a:solidFill>
              </a:rPr>
              <a:t>ab</a:t>
            </a:r>
            <a:r>
              <a:rPr b="1" lang="en">
                <a:solidFill>
                  <a:srgbClr val="6AA84F"/>
                </a:solidFill>
              </a:rPr>
              <a:t>aca</a:t>
            </a:r>
            <a:r>
              <a:rPr b="1" lang="en">
                <a:solidFill>
                  <a:srgbClr val="FF00FF"/>
                </a:solidFill>
              </a:rPr>
              <a:t>b</a:t>
            </a:r>
            <a:r>
              <a:rPr b="1" lang="en">
                <a:solidFill>
                  <a:srgbClr val="FF00FF"/>
                </a:solidFill>
              </a:rPr>
              <a:t>a</a:t>
            </a:r>
            <a:r>
              <a:rPr lang="en" sz="2000"/>
              <a:t>”</a:t>
            </a:r>
            <a:endParaRPr sz="2000"/>
          </a:p>
          <a:p>
            <a:pPr indent="457200" lvl="0" marL="0" rtl="0" algn="l">
              <a:spcBef>
                <a:spcPts val="600"/>
              </a:spcBef>
              <a:spcAft>
                <a:spcPts val="0"/>
              </a:spcAft>
              <a:buNone/>
            </a:pPr>
            <a:r>
              <a:t/>
            </a:r>
            <a:endParaRPr/>
          </a:p>
        </p:txBody>
      </p:sp>
      <p:pic>
        <p:nvPicPr>
          <p:cNvPr id="744" name="Google Shape;744;p84"/>
          <p:cNvPicPr preferRelativeResize="0"/>
          <p:nvPr/>
        </p:nvPicPr>
        <p:blipFill>
          <a:blip r:embed="rId3">
            <a:alphaModFix/>
          </a:blip>
          <a:stretch>
            <a:fillRect/>
          </a:stretch>
        </p:blipFill>
        <p:spPr>
          <a:xfrm>
            <a:off x="504975" y="2745458"/>
            <a:ext cx="3524250" cy="2352675"/>
          </a:xfrm>
          <a:prstGeom prst="rect">
            <a:avLst/>
          </a:prstGeom>
          <a:noFill/>
          <a:ln>
            <a:noFill/>
          </a:ln>
        </p:spPr>
      </p:pic>
      <p:pic>
        <p:nvPicPr>
          <p:cNvPr id="745" name="Google Shape;745;p84"/>
          <p:cNvPicPr preferRelativeResize="0"/>
          <p:nvPr/>
        </p:nvPicPr>
        <p:blipFill>
          <a:blip r:embed="rId4">
            <a:alphaModFix/>
          </a:blip>
          <a:stretch>
            <a:fillRect/>
          </a:stretch>
        </p:blipFill>
        <p:spPr>
          <a:xfrm>
            <a:off x="4534523" y="2571406"/>
            <a:ext cx="4104500" cy="30043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(Decompression)</a:t>
            </a:r>
            <a:endParaRPr/>
          </a:p>
        </p:txBody>
      </p:sp>
      <p:sp>
        <p:nvSpPr>
          <p:cNvPr id="751" name="Google Shape;751;p85"/>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abacabacaba</a:t>
            </a:r>
            <a:r>
              <a:rPr lang="en" sz="2000"/>
              <a:t>”</a:t>
            </a:r>
            <a:endParaRPr sz="2000"/>
          </a:p>
          <a:p>
            <a:pPr indent="457200" lvl="0" marL="0" rtl="0" algn="l">
              <a:spcBef>
                <a:spcPts val="600"/>
              </a:spcBef>
              <a:spcAft>
                <a:spcPts val="0"/>
              </a:spcAft>
              <a:buNone/>
            </a:pPr>
            <a:r>
              <a:t/>
            </a:r>
            <a:endParaRPr/>
          </a:p>
        </p:txBody>
      </p:sp>
      <p:pic>
        <p:nvPicPr>
          <p:cNvPr id="752" name="Google Shape;752;p85"/>
          <p:cNvPicPr preferRelativeResize="0"/>
          <p:nvPr/>
        </p:nvPicPr>
        <p:blipFill>
          <a:blip r:embed="rId3">
            <a:alphaModFix/>
          </a:blip>
          <a:stretch>
            <a:fillRect/>
          </a:stretch>
        </p:blipFill>
        <p:spPr>
          <a:xfrm>
            <a:off x="1120400" y="2786358"/>
            <a:ext cx="3524250" cy="2352675"/>
          </a:xfrm>
          <a:prstGeom prst="rect">
            <a:avLst/>
          </a:prstGeom>
          <a:noFill/>
          <a:ln>
            <a:noFill/>
          </a:ln>
        </p:spPr>
      </p:pic>
      <p:sp>
        <p:nvSpPr>
          <p:cNvPr id="753" name="Google Shape;753;p85"/>
          <p:cNvSpPr/>
          <p:nvPr/>
        </p:nvSpPr>
        <p:spPr>
          <a:xfrm>
            <a:off x="5938025" y="199800"/>
            <a:ext cx="2276400" cy="1094700"/>
          </a:xfrm>
          <a:prstGeom prst="wedgeRoundRectCallout">
            <a:avLst>
              <a:gd fmla="val -73287" name="adj1"/>
              <a:gd fmla="val 43898"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Remember, this was the initial instruction</a:t>
            </a:r>
            <a:endParaRPr b="1" sz="2200">
              <a:latin typeface="Roboto Condensed"/>
              <a:ea typeface="Roboto Condensed"/>
              <a:cs typeface="Roboto Condensed"/>
              <a:sym typeface="Roboto Condense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(Decompression)</a:t>
            </a:r>
            <a:endParaRPr/>
          </a:p>
        </p:txBody>
      </p:sp>
      <p:sp>
        <p:nvSpPr>
          <p:cNvPr id="759" name="Google Shape;759;p86"/>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abacabacaba</a:t>
            </a:r>
            <a:r>
              <a:rPr lang="en" sz="2000"/>
              <a:t>”</a:t>
            </a:r>
            <a:endParaRPr sz="2000"/>
          </a:p>
          <a:p>
            <a:pPr indent="457200" lvl="0" marL="0" rtl="0" algn="l">
              <a:spcBef>
                <a:spcPts val="600"/>
              </a:spcBef>
              <a:spcAft>
                <a:spcPts val="0"/>
              </a:spcAft>
              <a:buNone/>
            </a:pPr>
            <a:r>
              <a:t/>
            </a:r>
            <a:endParaRPr/>
          </a:p>
        </p:txBody>
      </p:sp>
      <p:pic>
        <p:nvPicPr>
          <p:cNvPr id="760" name="Google Shape;760;p86"/>
          <p:cNvPicPr preferRelativeResize="0"/>
          <p:nvPr/>
        </p:nvPicPr>
        <p:blipFill>
          <a:blip r:embed="rId3">
            <a:alphaModFix/>
          </a:blip>
          <a:stretch>
            <a:fillRect/>
          </a:stretch>
        </p:blipFill>
        <p:spPr>
          <a:xfrm>
            <a:off x="1120400" y="2786358"/>
            <a:ext cx="3524250" cy="2352675"/>
          </a:xfrm>
          <a:prstGeom prst="rect">
            <a:avLst/>
          </a:prstGeom>
          <a:noFill/>
          <a:ln>
            <a:noFill/>
          </a:ln>
        </p:spPr>
      </p:pic>
      <p:sp>
        <p:nvSpPr>
          <p:cNvPr id="761" name="Google Shape;761;p86"/>
          <p:cNvSpPr/>
          <p:nvPr/>
        </p:nvSpPr>
        <p:spPr>
          <a:xfrm>
            <a:off x="4574600" y="2349000"/>
            <a:ext cx="2276400" cy="1094700"/>
          </a:xfrm>
          <a:prstGeom prst="wedgeRoundRectCallout">
            <a:avLst>
              <a:gd fmla="val -73287" name="adj1"/>
              <a:gd fmla="val 43898"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And this was the output</a:t>
            </a:r>
            <a:endParaRPr b="1" sz="2200">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Lossy Compression (Examples)</a:t>
            </a:r>
            <a:endParaRPr/>
          </a:p>
        </p:txBody>
      </p:sp>
      <p:pic>
        <p:nvPicPr>
          <p:cNvPr id="83" name="Google Shape;83;p15"/>
          <p:cNvPicPr preferRelativeResize="0"/>
          <p:nvPr/>
        </p:nvPicPr>
        <p:blipFill>
          <a:blip r:embed="rId3">
            <a:alphaModFix/>
          </a:blip>
          <a:stretch>
            <a:fillRect/>
          </a:stretch>
        </p:blipFill>
        <p:spPr>
          <a:xfrm>
            <a:off x="314675" y="2507133"/>
            <a:ext cx="3998575" cy="2671301"/>
          </a:xfrm>
          <a:prstGeom prst="rect">
            <a:avLst/>
          </a:prstGeom>
          <a:noFill/>
          <a:ln>
            <a:noFill/>
          </a:ln>
        </p:spPr>
      </p:pic>
      <p:pic>
        <p:nvPicPr>
          <p:cNvPr id="84" name="Google Shape;84;p15"/>
          <p:cNvPicPr preferRelativeResize="0"/>
          <p:nvPr/>
        </p:nvPicPr>
        <p:blipFill>
          <a:blip r:embed="rId4">
            <a:alphaModFix/>
          </a:blip>
          <a:stretch>
            <a:fillRect/>
          </a:stretch>
        </p:blipFill>
        <p:spPr>
          <a:xfrm>
            <a:off x="4648600" y="2061908"/>
            <a:ext cx="4116799" cy="356173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(Decompression)</a:t>
            </a:r>
            <a:endParaRPr/>
          </a:p>
        </p:txBody>
      </p:sp>
      <p:sp>
        <p:nvSpPr>
          <p:cNvPr id="767" name="Google Shape;767;p87"/>
          <p:cNvSpPr txBox="1"/>
          <p:nvPr>
            <p:ph idx="1" type="body"/>
          </p:nvPr>
        </p:nvSpPr>
        <p:spPr>
          <a:xfrm>
            <a:off x="5002125" y="3622788"/>
            <a:ext cx="3895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CC0000"/>
                </a:solidFill>
              </a:rPr>
              <a:t>a</a:t>
            </a:r>
            <a:endParaRPr b="1" sz="3000">
              <a:solidFill>
                <a:srgbClr val="CC0000"/>
              </a:solidFill>
            </a:endParaRPr>
          </a:p>
        </p:txBody>
      </p:sp>
      <p:sp>
        <p:nvSpPr>
          <p:cNvPr id="768" name="Google Shape;768;p87"/>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abacabacaba</a:t>
            </a:r>
            <a:r>
              <a:rPr lang="en" sz="2000"/>
              <a:t>”</a:t>
            </a:r>
            <a:endParaRPr sz="2000"/>
          </a:p>
          <a:p>
            <a:pPr indent="457200" lvl="0" marL="0" rtl="0" algn="l">
              <a:spcBef>
                <a:spcPts val="600"/>
              </a:spcBef>
              <a:spcAft>
                <a:spcPts val="0"/>
              </a:spcAft>
              <a:buNone/>
            </a:pPr>
            <a:r>
              <a:t/>
            </a:r>
            <a:endParaRPr/>
          </a:p>
        </p:txBody>
      </p:sp>
      <p:pic>
        <p:nvPicPr>
          <p:cNvPr id="769" name="Google Shape;769;p87"/>
          <p:cNvPicPr preferRelativeResize="0"/>
          <p:nvPr/>
        </p:nvPicPr>
        <p:blipFill>
          <a:blip r:embed="rId3">
            <a:alphaModFix/>
          </a:blip>
          <a:stretch>
            <a:fillRect/>
          </a:stretch>
        </p:blipFill>
        <p:spPr>
          <a:xfrm>
            <a:off x="1120400" y="2786358"/>
            <a:ext cx="3524250" cy="2352675"/>
          </a:xfrm>
          <a:prstGeom prst="rect">
            <a:avLst/>
          </a:prstGeom>
          <a:noFill/>
          <a:ln>
            <a:noFill/>
          </a:ln>
        </p:spPr>
      </p:pic>
      <p:sp>
        <p:nvSpPr>
          <p:cNvPr id="770" name="Google Shape;770;p87"/>
          <p:cNvSpPr/>
          <p:nvPr/>
        </p:nvSpPr>
        <p:spPr>
          <a:xfrm>
            <a:off x="2945800" y="3443700"/>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(Decompression)</a:t>
            </a:r>
            <a:endParaRPr/>
          </a:p>
        </p:txBody>
      </p:sp>
      <p:sp>
        <p:nvSpPr>
          <p:cNvPr id="776" name="Google Shape;776;p88"/>
          <p:cNvSpPr txBox="1"/>
          <p:nvPr>
            <p:ph idx="1" type="body"/>
          </p:nvPr>
        </p:nvSpPr>
        <p:spPr>
          <a:xfrm>
            <a:off x="5002125" y="3622788"/>
            <a:ext cx="3895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a</a:t>
            </a:r>
            <a:r>
              <a:rPr b="1" lang="en" sz="3000">
                <a:solidFill>
                  <a:srgbClr val="CC0000"/>
                </a:solidFill>
              </a:rPr>
              <a:t>b</a:t>
            </a:r>
            <a:endParaRPr b="1" sz="3000">
              <a:solidFill>
                <a:srgbClr val="CC0000"/>
              </a:solidFill>
            </a:endParaRPr>
          </a:p>
        </p:txBody>
      </p:sp>
      <p:sp>
        <p:nvSpPr>
          <p:cNvPr id="777" name="Google Shape;777;p8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abacabacaba</a:t>
            </a:r>
            <a:r>
              <a:rPr lang="en" sz="2000"/>
              <a:t>”</a:t>
            </a:r>
            <a:endParaRPr sz="2000"/>
          </a:p>
          <a:p>
            <a:pPr indent="457200" lvl="0" marL="0" rtl="0" algn="l">
              <a:spcBef>
                <a:spcPts val="600"/>
              </a:spcBef>
              <a:spcAft>
                <a:spcPts val="0"/>
              </a:spcAft>
              <a:buNone/>
            </a:pPr>
            <a:r>
              <a:t/>
            </a:r>
            <a:endParaRPr/>
          </a:p>
        </p:txBody>
      </p:sp>
      <p:pic>
        <p:nvPicPr>
          <p:cNvPr id="778" name="Google Shape;778;p88"/>
          <p:cNvPicPr preferRelativeResize="0"/>
          <p:nvPr/>
        </p:nvPicPr>
        <p:blipFill>
          <a:blip r:embed="rId3">
            <a:alphaModFix/>
          </a:blip>
          <a:stretch>
            <a:fillRect/>
          </a:stretch>
        </p:blipFill>
        <p:spPr>
          <a:xfrm>
            <a:off x="1120400" y="2786358"/>
            <a:ext cx="3524250" cy="2352675"/>
          </a:xfrm>
          <a:prstGeom prst="rect">
            <a:avLst/>
          </a:prstGeom>
          <a:noFill/>
          <a:ln>
            <a:noFill/>
          </a:ln>
        </p:spPr>
      </p:pic>
      <p:sp>
        <p:nvSpPr>
          <p:cNvPr id="779" name="Google Shape;779;p88"/>
          <p:cNvSpPr/>
          <p:nvPr/>
        </p:nvSpPr>
        <p:spPr>
          <a:xfrm>
            <a:off x="2945800" y="373242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(Decompression)</a:t>
            </a:r>
            <a:endParaRPr/>
          </a:p>
        </p:txBody>
      </p:sp>
      <p:sp>
        <p:nvSpPr>
          <p:cNvPr id="785" name="Google Shape;785;p89"/>
          <p:cNvSpPr txBox="1"/>
          <p:nvPr>
            <p:ph idx="1" type="body"/>
          </p:nvPr>
        </p:nvSpPr>
        <p:spPr>
          <a:xfrm>
            <a:off x="5002125" y="3622788"/>
            <a:ext cx="3895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a</a:t>
            </a:r>
            <a:r>
              <a:rPr b="1" lang="en" sz="3000">
                <a:solidFill>
                  <a:srgbClr val="000000"/>
                </a:solidFill>
              </a:rPr>
              <a:t>b</a:t>
            </a:r>
            <a:r>
              <a:rPr b="1" lang="en" sz="3000">
                <a:solidFill>
                  <a:srgbClr val="CC0000"/>
                </a:solidFill>
              </a:rPr>
              <a:t>ac</a:t>
            </a:r>
            <a:endParaRPr b="1" sz="3000">
              <a:solidFill>
                <a:srgbClr val="CC0000"/>
              </a:solidFill>
            </a:endParaRPr>
          </a:p>
        </p:txBody>
      </p:sp>
      <p:sp>
        <p:nvSpPr>
          <p:cNvPr id="786" name="Google Shape;786;p89"/>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abacabacaba</a:t>
            </a:r>
            <a:r>
              <a:rPr lang="en" sz="2000"/>
              <a:t>”</a:t>
            </a:r>
            <a:endParaRPr sz="2000"/>
          </a:p>
          <a:p>
            <a:pPr indent="457200" lvl="0" marL="0" rtl="0" algn="l">
              <a:spcBef>
                <a:spcPts val="600"/>
              </a:spcBef>
              <a:spcAft>
                <a:spcPts val="0"/>
              </a:spcAft>
              <a:buNone/>
            </a:pPr>
            <a:r>
              <a:t/>
            </a:r>
            <a:endParaRPr/>
          </a:p>
        </p:txBody>
      </p:sp>
      <p:pic>
        <p:nvPicPr>
          <p:cNvPr id="787" name="Google Shape;787;p89"/>
          <p:cNvPicPr preferRelativeResize="0"/>
          <p:nvPr/>
        </p:nvPicPr>
        <p:blipFill>
          <a:blip r:embed="rId3">
            <a:alphaModFix/>
          </a:blip>
          <a:stretch>
            <a:fillRect/>
          </a:stretch>
        </p:blipFill>
        <p:spPr>
          <a:xfrm>
            <a:off x="1120400" y="2786358"/>
            <a:ext cx="3524250" cy="2352675"/>
          </a:xfrm>
          <a:prstGeom prst="rect">
            <a:avLst/>
          </a:prstGeom>
          <a:noFill/>
          <a:ln>
            <a:noFill/>
          </a:ln>
        </p:spPr>
      </p:pic>
      <p:sp>
        <p:nvSpPr>
          <p:cNvPr id="788" name="Google Shape;788;p89"/>
          <p:cNvSpPr/>
          <p:nvPr/>
        </p:nvSpPr>
        <p:spPr>
          <a:xfrm>
            <a:off x="2945800" y="4021150"/>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(Decompression)</a:t>
            </a:r>
            <a:endParaRPr/>
          </a:p>
        </p:txBody>
      </p:sp>
      <p:sp>
        <p:nvSpPr>
          <p:cNvPr id="794" name="Google Shape;794;p90"/>
          <p:cNvSpPr txBox="1"/>
          <p:nvPr>
            <p:ph idx="1" type="body"/>
          </p:nvPr>
        </p:nvSpPr>
        <p:spPr>
          <a:xfrm>
            <a:off x="5002125" y="3622788"/>
            <a:ext cx="3895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abac</a:t>
            </a:r>
            <a:r>
              <a:rPr b="1" lang="en" sz="3000">
                <a:solidFill>
                  <a:srgbClr val="CC0000"/>
                </a:solidFill>
              </a:rPr>
              <a:t>ab</a:t>
            </a:r>
            <a:endParaRPr b="1" sz="3000">
              <a:solidFill>
                <a:srgbClr val="CC0000"/>
              </a:solidFill>
            </a:endParaRPr>
          </a:p>
        </p:txBody>
      </p:sp>
      <p:sp>
        <p:nvSpPr>
          <p:cNvPr id="795" name="Google Shape;795;p90"/>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abacabacaba</a:t>
            </a:r>
            <a:r>
              <a:rPr lang="en" sz="2000"/>
              <a:t>”</a:t>
            </a:r>
            <a:endParaRPr sz="2000"/>
          </a:p>
          <a:p>
            <a:pPr indent="457200" lvl="0" marL="0" rtl="0" algn="l">
              <a:spcBef>
                <a:spcPts val="600"/>
              </a:spcBef>
              <a:spcAft>
                <a:spcPts val="0"/>
              </a:spcAft>
              <a:buNone/>
            </a:pPr>
            <a:r>
              <a:t/>
            </a:r>
            <a:endParaRPr/>
          </a:p>
        </p:txBody>
      </p:sp>
      <p:pic>
        <p:nvPicPr>
          <p:cNvPr id="796" name="Google Shape;796;p90"/>
          <p:cNvPicPr preferRelativeResize="0"/>
          <p:nvPr/>
        </p:nvPicPr>
        <p:blipFill>
          <a:blip r:embed="rId3">
            <a:alphaModFix/>
          </a:blip>
          <a:stretch>
            <a:fillRect/>
          </a:stretch>
        </p:blipFill>
        <p:spPr>
          <a:xfrm>
            <a:off x="1120400" y="2786358"/>
            <a:ext cx="3524250" cy="2352675"/>
          </a:xfrm>
          <a:prstGeom prst="rect">
            <a:avLst/>
          </a:prstGeom>
          <a:noFill/>
          <a:ln>
            <a:noFill/>
          </a:ln>
        </p:spPr>
      </p:pic>
      <p:sp>
        <p:nvSpPr>
          <p:cNvPr id="797" name="Google Shape;797;p90"/>
          <p:cNvSpPr/>
          <p:nvPr/>
        </p:nvSpPr>
        <p:spPr>
          <a:xfrm>
            <a:off x="2945800" y="4294575"/>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(Decompression)</a:t>
            </a:r>
            <a:endParaRPr/>
          </a:p>
        </p:txBody>
      </p:sp>
      <p:sp>
        <p:nvSpPr>
          <p:cNvPr id="803" name="Google Shape;803;p91"/>
          <p:cNvSpPr txBox="1"/>
          <p:nvPr>
            <p:ph idx="1" type="body"/>
          </p:nvPr>
        </p:nvSpPr>
        <p:spPr>
          <a:xfrm>
            <a:off x="5002125" y="3622788"/>
            <a:ext cx="3895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abacab</a:t>
            </a:r>
            <a:r>
              <a:rPr b="1" lang="en" sz="3000">
                <a:solidFill>
                  <a:srgbClr val="CC0000"/>
                </a:solidFill>
              </a:rPr>
              <a:t>aca</a:t>
            </a:r>
            <a:endParaRPr b="1" sz="3000">
              <a:solidFill>
                <a:srgbClr val="CC0000"/>
              </a:solidFill>
            </a:endParaRPr>
          </a:p>
        </p:txBody>
      </p:sp>
      <p:sp>
        <p:nvSpPr>
          <p:cNvPr id="804" name="Google Shape;804;p91"/>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abacabacaba</a:t>
            </a:r>
            <a:r>
              <a:rPr lang="en" sz="2000"/>
              <a:t>”</a:t>
            </a:r>
            <a:endParaRPr sz="2000"/>
          </a:p>
          <a:p>
            <a:pPr indent="457200" lvl="0" marL="0" rtl="0" algn="l">
              <a:spcBef>
                <a:spcPts val="600"/>
              </a:spcBef>
              <a:spcAft>
                <a:spcPts val="0"/>
              </a:spcAft>
              <a:buNone/>
            </a:pPr>
            <a:r>
              <a:t/>
            </a:r>
            <a:endParaRPr/>
          </a:p>
        </p:txBody>
      </p:sp>
      <p:pic>
        <p:nvPicPr>
          <p:cNvPr id="805" name="Google Shape;805;p91"/>
          <p:cNvPicPr preferRelativeResize="0"/>
          <p:nvPr/>
        </p:nvPicPr>
        <p:blipFill>
          <a:blip r:embed="rId3">
            <a:alphaModFix/>
          </a:blip>
          <a:stretch>
            <a:fillRect/>
          </a:stretch>
        </p:blipFill>
        <p:spPr>
          <a:xfrm>
            <a:off x="1120400" y="2786358"/>
            <a:ext cx="3524250" cy="2352675"/>
          </a:xfrm>
          <a:prstGeom prst="rect">
            <a:avLst/>
          </a:prstGeom>
          <a:noFill/>
          <a:ln>
            <a:noFill/>
          </a:ln>
        </p:spPr>
      </p:pic>
      <p:sp>
        <p:nvSpPr>
          <p:cNvPr id="806" name="Google Shape;806;p91"/>
          <p:cNvSpPr/>
          <p:nvPr/>
        </p:nvSpPr>
        <p:spPr>
          <a:xfrm>
            <a:off x="2945800" y="4596950"/>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(Decompression)</a:t>
            </a:r>
            <a:endParaRPr/>
          </a:p>
        </p:txBody>
      </p:sp>
      <p:sp>
        <p:nvSpPr>
          <p:cNvPr id="812" name="Google Shape;812;p92"/>
          <p:cNvSpPr txBox="1"/>
          <p:nvPr>
            <p:ph idx="1" type="body"/>
          </p:nvPr>
        </p:nvSpPr>
        <p:spPr>
          <a:xfrm>
            <a:off x="5002125" y="3622788"/>
            <a:ext cx="3895500" cy="67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000000"/>
                </a:solidFill>
              </a:rPr>
              <a:t>abacabaca</a:t>
            </a:r>
            <a:r>
              <a:rPr b="1" lang="en" sz="3000">
                <a:solidFill>
                  <a:srgbClr val="CC0000"/>
                </a:solidFill>
              </a:rPr>
              <a:t>ba</a:t>
            </a:r>
            <a:endParaRPr b="1" sz="3000">
              <a:solidFill>
                <a:srgbClr val="CC0000"/>
              </a:solidFill>
            </a:endParaRPr>
          </a:p>
        </p:txBody>
      </p:sp>
      <p:sp>
        <p:nvSpPr>
          <p:cNvPr id="813" name="Google Shape;813;p92"/>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abacabacaba</a:t>
            </a:r>
            <a:r>
              <a:rPr lang="en" sz="2000"/>
              <a:t>”</a:t>
            </a:r>
            <a:endParaRPr sz="2000"/>
          </a:p>
          <a:p>
            <a:pPr indent="457200" lvl="0" marL="0" rtl="0" algn="l">
              <a:spcBef>
                <a:spcPts val="600"/>
              </a:spcBef>
              <a:spcAft>
                <a:spcPts val="0"/>
              </a:spcAft>
              <a:buNone/>
            </a:pPr>
            <a:r>
              <a:t/>
            </a:r>
            <a:endParaRPr/>
          </a:p>
        </p:txBody>
      </p:sp>
      <p:pic>
        <p:nvPicPr>
          <p:cNvPr id="814" name="Google Shape;814;p92"/>
          <p:cNvPicPr preferRelativeResize="0"/>
          <p:nvPr/>
        </p:nvPicPr>
        <p:blipFill>
          <a:blip r:embed="rId3">
            <a:alphaModFix/>
          </a:blip>
          <a:stretch>
            <a:fillRect/>
          </a:stretch>
        </p:blipFill>
        <p:spPr>
          <a:xfrm>
            <a:off x="1120400" y="2786358"/>
            <a:ext cx="3524250" cy="2352675"/>
          </a:xfrm>
          <a:prstGeom prst="rect">
            <a:avLst/>
          </a:prstGeom>
          <a:noFill/>
          <a:ln>
            <a:noFill/>
          </a:ln>
        </p:spPr>
      </p:pic>
      <p:sp>
        <p:nvSpPr>
          <p:cNvPr id="815" name="Google Shape;815;p92"/>
          <p:cNvSpPr/>
          <p:nvPr/>
        </p:nvSpPr>
        <p:spPr>
          <a:xfrm>
            <a:off x="2945800" y="4885700"/>
            <a:ext cx="406500" cy="179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sp>
        <p:nvSpPr>
          <p:cNvPr id="821" name="Google Shape;821;p93"/>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abracadabrarabarabara</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LZ78 (Example)</a:t>
            </a:r>
            <a:endParaRPr/>
          </a:p>
        </p:txBody>
      </p:sp>
      <p:sp>
        <p:nvSpPr>
          <p:cNvPr id="827" name="Google Shape;827;p94"/>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abracadabrarabarabara</a:t>
            </a:r>
            <a:r>
              <a:rPr lang="en" sz="2000"/>
              <a:t>”</a:t>
            </a:r>
            <a:endParaRPr sz="2000"/>
          </a:p>
          <a:p>
            <a:pPr indent="457200" lvl="0" marL="0" rtl="0" algn="l">
              <a:spcBef>
                <a:spcPts val="600"/>
              </a:spcBef>
              <a:spcAft>
                <a:spcPts val="0"/>
              </a:spcAft>
              <a:buNone/>
            </a:pPr>
            <a:r>
              <a:t/>
            </a:r>
            <a:endParaRPr/>
          </a:p>
        </p:txBody>
      </p:sp>
      <p:pic>
        <p:nvPicPr>
          <p:cNvPr id="828" name="Google Shape;828;p94"/>
          <p:cNvPicPr preferRelativeResize="0"/>
          <p:nvPr/>
        </p:nvPicPr>
        <p:blipFill>
          <a:blip r:embed="rId3">
            <a:alphaModFix/>
          </a:blip>
          <a:stretch>
            <a:fillRect/>
          </a:stretch>
        </p:blipFill>
        <p:spPr>
          <a:xfrm>
            <a:off x="2552650" y="1761000"/>
            <a:ext cx="4038709" cy="4792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2" name="Shape 832"/>
        <p:cNvGrpSpPr/>
        <p:nvPr/>
      </p:nvGrpSpPr>
      <p:grpSpPr>
        <a:xfrm>
          <a:off x="0" y="0"/>
          <a:ext cx="0" cy="0"/>
          <a:chOff x="0" y="0"/>
          <a:chExt cx="0" cy="0"/>
        </a:xfrm>
      </p:grpSpPr>
      <p:sp>
        <p:nvSpPr>
          <p:cNvPr id="833" name="Google Shape;833;p95"/>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LZW</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a:t>
            </a:r>
            <a:endParaRPr/>
          </a:p>
        </p:txBody>
      </p:sp>
      <p:sp>
        <p:nvSpPr>
          <p:cNvPr id="839" name="Google Shape;839;p96"/>
          <p:cNvSpPr txBox="1"/>
          <p:nvPr>
            <p:ph idx="1" type="body"/>
          </p:nvPr>
        </p:nvSpPr>
        <p:spPr>
          <a:xfrm>
            <a:off x="457200" y="1081200"/>
            <a:ext cx="8229600" cy="5667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Developed by Abraham </a:t>
            </a:r>
            <a:r>
              <a:rPr b="1" lang="en">
                <a:solidFill>
                  <a:srgbClr val="CC0000"/>
                </a:solidFill>
              </a:rPr>
              <a:t>L</a:t>
            </a:r>
            <a:r>
              <a:rPr lang="en"/>
              <a:t>empel and Jacob </a:t>
            </a:r>
            <a:r>
              <a:rPr b="1" lang="en">
                <a:solidFill>
                  <a:srgbClr val="CC0000"/>
                </a:solidFill>
              </a:rPr>
              <a:t>Z</a:t>
            </a:r>
            <a:r>
              <a:rPr lang="en"/>
              <a:t>iv and Terry </a:t>
            </a:r>
            <a:r>
              <a:rPr b="1" lang="en">
                <a:solidFill>
                  <a:srgbClr val="CC0000"/>
                </a:solidFill>
              </a:rPr>
              <a:t>W</a:t>
            </a:r>
            <a:r>
              <a:rPr lang="en"/>
              <a:t>elch.</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It is a variant of LZ78 since it is the one that is most commonly used in practice.</a:t>
            </a:r>
            <a:endParaRPr/>
          </a:p>
          <a:p>
            <a:pPr indent="-419100" lvl="0" marL="457200" rtl="0" algn="l">
              <a:spcBef>
                <a:spcPts val="0"/>
              </a:spcBef>
              <a:spcAft>
                <a:spcPts val="0"/>
              </a:spcAft>
              <a:buSzPts val="3000"/>
              <a:buFont typeface="Droid Sans"/>
              <a:buChar char="➔"/>
            </a:pPr>
            <a:r>
              <a:rPr lang="en"/>
              <a:t>The algorithm maintains a dictionary of strings (sequence of bytes).</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Lossy Compression (Example)</a:t>
            </a:r>
            <a:endParaRPr/>
          </a:p>
        </p:txBody>
      </p:sp>
      <p:pic>
        <p:nvPicPr>
          <p:cNvPr id="90" name="Google Shape;90;p16"/>
          <p:cNvPicPr preferRelativeResize="0"/>
          <p:nvPr/>
        </p:nvPicPr>
        <p:blipFill>
          <a:blip r:embed="rId3">
            <a:alphaModFix/>
          </a:blip>
          <a:stretch>
            <a:fillRect/>
          </a:stretch>
        </p:blipFill>
        <p:spPr>
          <a:xfrm>
            <a:off x="312299" y="2392575"/>
            <a:ext cx="8519398" cy="2582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a:t>
            </a:r>
            <a:endParaRPr/>
          </a:p>
        </p:txBody>
      </p:sp>
      <p:sp>
        <p:nvSpPr>
          <p:cNvPr id="845" name="Google Shape;845;p97"/>
          <p:cNvSpPr txBox="1"/>
          <p:nvPr>
            <p:ph idx="1" type="body"/>
          </p:nvPr>
        </p:nvSpPr>
        <p:spPr>
          <a:xfrm>
            <a:off x="457200" y="1081200"/>
            <a:ext cx="8229600" cy="56670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The codeword table is initialized with one entry of each of the 256 possible byte value. These are strings of </a:t>
            </a:r>
            <a:r>
              <a:rPr lang="en"/>
              <a:t>length</a:t>
            </a:r>
            <a:r>
              <a:rPr lang="en"/>
              <a:t> one.</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Font typeface="Droid Sans"/>
              <a:buChar char="➔"/>
            </a:pPr>
            <a:r>
              <a:rPr lang="en"/>
              <a:t>As the algorithm progresses it will add new strings to the dictionary such that each string is only added if a prefix one byte shorter is already in the dictionary.</a:t>
            </a:r>
            <a:endParaRPr/>
          </a:p>
          <a:p>
            <a:pPr indent="-381000" lvl="1" marL="914400" rtl="0" algn="l">
              <a:spcBef>
                <a:spcPts val="0"/>
              </a:spcBef>
              <a:spcAft>
                <a:spcPts val="0"/>
              </a:spcAft>
              <a:buSzPts val="2400"/>
              <a:buFont typeface="Droid Sans"/>
              <a:buChar char="◆"/>
            </a:pPr>
            <a:r>
              <a:rPr lang="en"/>
              <a:t>For example, John is only added if Joh had previously appeared in the message sequence.</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a:t>
            </a:r>
            <a:endParaRPr/>
          </a:p>
        </p:txBody>
      </p:sp>
      <p:sp>
        <p:nvSpPr>
          <p:cNvPr id="851" name="Google Shape;851;p98"/>
          <p:cNvSpPr txBox="1"/>
          <p:nvPr>
            <p:ph idx="1" type="body"/>
          </p:nvPr>
        </p:nvSpPr>
        <p:spPr>
          <a:xfrm>
            <a:off x="457200" y="1081200"/>
            <a:ext cx="8229600" cy="56670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Droid Sans"/>
              <a:buChar char="➔"/>
            </a:pPr>
            <a:r>
              <a:rPr lang="en"/>
              <a:t>The dictionary is initialized with one entry of each of the 256 possible byte value. These are strings of length one.</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Font typeface="Droid Sans"/>
              <a:buChar char="➔"/>
            </a:pPr>
            <a:r>
              <a:rPr lang="en"/>
              <a:t>As the algorithm progresses it will add new strings to the dictionary such that each string is only added if a prefix one byte shorter is already in the dictionary.</a:t>
            </a:r>
            <a:endParaRPr/>
          </a:p>
          <a:p>
            <a:pPr indent="-381000" lvl="1" marL="914400" rtl="0" algn="l">
              <a:spcBef>
                <a:spcPts val="0"/>
              </a:spcBef>
              <a:spcAft>
                <a:spcPts val="0"/>
              </a:spcAft>
              <a:buSzPts val="2400"/>
              <a:buFont typeface="Droid Sans"/>
              <a:buChar char="◆"/>
            </a:pPr>
            <a:r>
              <a:rPr lang="en"/>
              <a:t>For example, John is only added if Joh had previously appeared in the message sequence.</a:t>
            </a:r>
            <a:endParaRPr/>
          </a:p>
          <a:p>
            <a:pPr indent="0" lvl="0" marL="457200" rtl="0" algn="l">
              <a:spcBef>
                <a:spcPts val="600"/>
              </a:spcBef>
              <a:spcAft>
                <a:spcPts val="0"/>
              </a:spcAft>
              <a:buNone/>
            </a:pPr>
            <a:r>
              <a:t/>
            </a:r>
            <a:endParaRPr/>
          </a:p>
          <a:p>
            <a:pPr indent="457200" lvl="0" marL="0" rtl="0" algn="l">
              <a:spcBef>
                <a:spcPts val="600"/>
              </a:spcBef>
              <a:spcAft>
                <a:spcPts val="0"/>
              </a:spcAft>
              <a:buNone/>
            </a:pPr>
            <a:r>
              <a:t/>
            </a:r>
            <a:endParaRPr/>
          </a:p>
        </p:txBody>
      </p:sp>
      <p:sp>
        <p:nvSpPr>
          <p:cNvPr id="852" name="Google Shape;852;p98"/>
          <p:cNvSpPr/>
          <p:nvPr/>
        </p:nvSpPr>
        <p:spPr>
          <a:xfrm>
            <a:off x="4878950" y="0"/>
            <a:ext cx="4265100" cy="879600"/>
          </a:xfrm>
          <a:prstGeom prst="rect">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Roboto Condensed"/>
                <a:ea typeface="Roboto Condensed"/>
                <a:cs typeface="Roboto Condensed"/>
                <a:sym typeface="Roboto Condensed"/>
              </a:rPr>
              <a:t>Applications:		PDF</a:t>
            </a:r>
            <a:endParaRPr b="1" sz="2200">
              <a:solidFill>
                <a:srgbClr val="FFFFFF"/>
              </a:solidFill>
              <a:latin typeface="Roboto Condensed"/>
              <a:ea typeface="Roboto Condensed"/>
              <a:cs typeface="Roboto Condensed"/>
              <a:sym typeface="Roboto Condense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(Strategy)</a:t>
            </a:r>
            <a:endParaRPr/>
          </a:p>
        </p:txBody>
      </p:sp>
      <p:sp>
        <p:nvSpPr>
          <p:cNvPr id="858" name="Google Shape;858;p99"/>
          <p:cNvSpPr txBox="1"/>
          <p:nvPr>
            <p:ph idx="1" type="body"/>
          </p:nvPr>
        </p:nvSpPr>
        <p:spPr>
          <a:xfrm>
            <a:off x="457200" y="1081200"/>
            <a:ext cx="8229600" cy="53541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The basic algorithm is very simple and loops executing the following steps: </a:t>
            </a:r>
            <a:endParaRPr sz="2000"/>
          </a:p>
          <a:p>
            <a:pPr indent="0" lvl="0" marL="457200" rtl="0" algn="l">
              <a:spcBef>
                <a:spcPts val="600"/>
              </a:spcBef>
              <a:spcAft>
                <a:spcPts val="0"/>
              </a:spcAft>
              <a:buNone/>
            </a:pPr>
            <a:r>
              <a:t/>
            </a:r>
            <a:endParaRPr sz="2000"/>
          </a:p>
          <a:p>
            <a:pPr indent="0" lvl="0" marL="0" rtl="0" algn="l">
              <a:spcBef>
                <a:spcPts val="600"/>
              </a:spcBef>
              <a:spcAft>
                <a:spcPts val="0"/>
              </a:spcAft>
              <a:buNone/>
            </a:pPr>
            <a:r>
              <a:rPr lang="en" sz="2000"/>
              <a:t>	From i = 0 to 255</a:t>
            </a:r>
            <a:endParaRPr sz="2000"/>
          </a:p>
          <a:p>
            <a:pPr indent="0" lvl="0" marL="0" rtl="0" algn="l">
              <a:spcBef>
                <a:spcPts val="600"/>
              </a:spcBef>
              <a:spcAft>
                <a:spcPts val="0"/>
              </a:spcAft>
              <a:buNone/>
            </a:pPr>
            <a:r>
              <a:rPr lang="en" sz="2000"/>
              <a:t>		Pos(i) &lt;- Si</a:t>
            </a:r>
            <a:endParaRPr sz="2000"/>
          </a:p>
          <a:p>
            <a:pPr indent="0" lvl="0" marL="0" rtl="0" algn="l">
              <a:spcBef>
                <a:spcPts val="600"/>
              </a:spcBef>
              <a:spcAft>
                <a:spcPts val="0"/>
              </a:spcAft>
              <a:buNone/>
            </a:pPr>
            <a:r>
              <a:rPr lang="en" sz="2000"/>
              <a:t>	S = null</a:t>
            </a:r>
            <a:endParaRPr sz="2000"/>
          </a:p>
          <a:p>
            <a:pPr indent="457200" lvl="0" marL="0" rtl="0" algn="l">
              <a:spcBef>
                <a:spcPts val="600"/>
              </a:spcBef>
              <a:spcAft>
                <a:spcPts val="0"/>
              </a:spcAft>
              <a:buNone/>
            </a:pPr>
            <a:r>
              <a:rPr lang="en" sz="2000"/>
              <a:t>While there are symbols at the entrance:</a:t>
            </a:r>
            <a:endParaRPr sz="2000"/>
          </a:p>
          <a:p>
            <a:pPr indent="0" lvl="0" marL="0" rtl="0" algn="l">
              <a:spcBef>
                <a:spcPts val="600"/>
              </a:spcBef>
              <a:spcAft>
                <a:spcPts val="0"/>
              </a:spcAft>
              <a:buNone/>
            </a:pPr>
            <a:r>
              <a:rPr lang="en" sz="2000"/>
              <a:t>		X = next input symbol</a:t>
            </a:r>
            <a:endParaRPr sz="2000"/>
          </a:p>
          <a:p>
            <a:pPr indent="0" lvl="0" marL="0" rtl="0" algn="l">
              <a:spcBef>
                <a:spcPts val="600"/>
              </a:spcBef>
              <a:spcAft>
                <a:spcPts val="0"/>
              </a:spcAft>
              <a:buNone/>
            </a:pPr>
            <a:r>
              <a:rPr lang="en" sz="2000"/>
              <a:t>		If SX exist in the dictionary</a:t>
            </a:r>
            <a:endParaRPr sz="2000"/>
          </a:p>
          <a:p>
            <a:pPr indent="0" lvl="0" marL="0" rtl="0" algn="l">
              <a:spcBef>
                <a:spcPts val="600"/>
              </a:spcBef>
              <a:spcAft>
                <a:spcPts val="0"/>
              </a:spcAft>
              <a:buNone/>
            </a:pPr>
            <a:r>
              <a:rPr lang="en" sz="2000"/>
              <a:t>			S &lt;- SX</a:t>
            </a:r>
            <a:endParaRPr sz="2000"/>
          </a:p>
          <a:p>
            <a:pPr indent="0" lvl="0" marL="0" rtl="0" algn="l">
              <a:spcBef>
                <a:spcPts val="600"/>
              </a:spcBef>
              <a:spcAft>
                <a:spcPts val="0"/>
              </a:spcAft>
              <a:buNone/>
            </a:pPr>
            <a:r>
              <a:rPr lang="en" sz="2000"/>
              <a:t>			X = next input symbol</a:t>
            </a:r>
            <a:endParaRPr sz="2000"/>
          </a:p>
          <a:p>
            <a:pPr indent="0" lvl="0" marL="0" rtl="0" algn="l">
              <a:spcBef>
                <a:spcPts val="600"/>
              </a:spcBef>
              <a:spcAft>
                <a:spcPts val="0"/>
              </a:spcAft>
              <a:buNone/>
            </a:pPr>
            <a:r>
              <a:rPr lang="en" sz="2000"/>
              <a:t>		Write to the output the position of S in the dictionary.</a:t>
            </a:r>
            <a:endParaRPr sz="2000"/>
          </a:p>
          <a:p>
            <a:pPr indent="0" lvl="0" marL="0" rtl="0" algn="l">
              <a:spcBef>
                <a:spcPts val="600"/>
              </a:spcBef>
              <a:spcAft>
                <a:spcPts val="0"/>
              </a:spcAft>
              <a:buNone/>
            </a:pPr>
            <a:r>
              <a:rPr lang="en" sz="2000"/>
              <a:t>		Add SX in the dictionary</a:t>
            </a:r>
            <a:endParaRPr sz="2000"/>
          </a:p>
          <a:p>
            <a:pPr indent="0" lvl="0" marL="0" rtl="0" algn="l">
              <a:spcBef>
                <a:spcPts val="600"/>
              </a:spcBef>
              <a:spcAft>
                <a:spcPts val="0"/>
              </a:spcAft>
              <a:buNone/>
            </a:pPr>
            <a:r>
              <a:rPr lang="en" sz="2000"/>
              <a:t>		S &lt;- X</a:t>
            </a:r>
            <a:endParaRPr sz="2000"/>
          </a:p>
          <a:p>
            <a:pPr indent="457200" lvl="0" marL="0" rtl="0" algn="l">
              <a:spcBef>
                <a:spcPts val="60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(Strategy)</a:t>
            </a:r>
            <a:endParaRPr/>
          </a:p>
        </p:txBody>
      </p:sp>
      <p:pic>
        <p:nvPicPr>
          <p:cNvPr id="864" name="Google Shape;864;p100"/>
          <p:cNvPicPr preferRelativeResize="0"/>
          <p:nvPr/>
        </p:nvPicPr>
        <p:blipFill>
          <a:blip r:embed="rId3">
            <a:alphaModFix/>
          </a:blip>
          <a:stretch>
            <a:fillRect/>
          </a:stretch>
        </p:blipFill>
        <p:spPr>
          <a:xfrm>
            <a:off x="152400" y="1031999"/>
            <a:ext cx="8839199" cy="328465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0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870" name="Google Shape;870;p101"/>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a:t>
            </a:r>
            <a:r>
              <a:rPr lang="en" sz="2000"/>
              <a:t>”</a:t>
            </a:r>
            <a:endParaRPr sz="2000"/>
          </a:p>
          <a:p>
            <a:pPr indent="457200" lvl="0" marL="0" rtl="0" algn="l">
              <a:spcBef>
                <a:spcPts val="60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0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876" name="Google Shape;876;p102"/>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lang="en"/>
              <a:t>abacabaca</a:t>
            </a:r>
            <a:r>
              <a:rPr lang="en" sz="2000"/>
              <a:t>”</a:t>
            </a:r>
            <a:endParaRPr sz="2000"/>
          </a:p>
          <a:p>
            <a:pPr indent="457200" lvl="0" marL="0" rtl="0" algn="l">
              <a:spcBef>
                <a:spcPts val="600"/>
              </a:spcBef>
              <a:spcAft>
                <a:spcPts val="0"/>
              </a:spcAft>
              <a:buNone/>
            </a:pPr>
            <a:r>
              <a:t/>
            </a:r>
            <a:endParaRPr/>
          </a:p>
        </p:txBody>
      </p:sp>
      <p:pic>
        <p:nvPicPr>
          <p:cNvPr id="877" name="Google Shape;877;p102"/>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878" name="Google Shape;878;p102"/>
          <p:cNvSpPr txBox="1"/>
          <p:nvPr/>
        </p:nvSpPr>
        <p:spPr>
          <a:xfrm>
            <a:off x="1559925" y="3752225"/>
            <a:ext cx="4342500" cy="238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884" name="Google Shape;884;p103"/>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solidFill>
                  <a:srgbClr val="CC0000"/>
                </a:solidFill>
              </a:rPr>
              <a:t>a</a:t>
            </a:r>
            <a:r>
              <a:rPr lang="en"/>
              <a:t>bacabaca</a:t>
            </a:r>
            <a:r>
              <a:rPr lang="en" sz="2000"/>
              <a:t>”</a:t>
            </a:r>
            <a:endParaRPr sz="2000"/>
          </a:p>
          <a:p>
            <a:pPr indent="457200" lvl="0" marL="0" rtl="0" algn="l">
              <a:spcBef>
                <a:spcPts val="600"/>
              </a:spcBef>
              <a:spcAft>
                <a:spcPts val="0"/>
              </a:spcAft>
              <a:buNone/>
            </a:pPr>
            <a:r>
              <a:t/>
            </a:r>
            <a:endParaRPr/>
          </a:p>
        </p:txBody>
      </p:sp>
      <p:pic>
        <p:nvPicPr>
          <p:cNvPr id="885" name="Google Shape;885;p103"/>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886" name="Google Shape;886;p103"/>
          <p:cNvSpPr txBox="1"/>
          <p:nvPr/>
        </p:nvSpPr>
        <p:spPr>
          <a:xfrm>
            <a:off x="1559925" y="3752225"/>
            <a:ext cx="4342500" cy="238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887" name="Google Shape;887;p103"/>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a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888" name="Google Shape;888;p103"/>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889" name="Google Shape;889;p103"/>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a:t>
            </a:r>
            <a:endParaRPr sz="2400">
              <a:solidFill>
                <a:srgbClr val="222222"/>
              </a:solidFill>
              <a:highlight>
                <a:srgbClr val="F3F3F3"/>
              </a:highlight>
              <a:latin typeface="Roboto Condensed"/>
              <a:ea typeface="Roboto Condensed"/>
              <a:cs typeface="Roboto Condensed"/>
              <a:sym typeface="Roboto Condensed"/>
            </a:endParaRPr>
          </a:p>
        </p:txBody>
      </p:sp>
      <p:sp>
        <p:nvSpPr>
          <p:cNvPr id="890" name="Google Shape;890;p103"/>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891" name="Google Shape;891;p103"/>
          <p:cNvPicPr preferRelativeResize="0"/>
          <p:nvPr/>
        </p:nvPicPr>
        <p:blipFill>
          <a:blip r:embed="rId4">
            <a:alphaModFix/>
          </a:blip>
          <a:stretch>
            <a:fillRect/>
          </a:stretch>
        </p:blipFill>
        <p:spPr>
          <a:xfrm>
            <a:off x="8091295" y="3400375"/>
            <a:ext cx="595505" cy="679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897" name="Google Shape;897;p104"/>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solidFill>
                  <a:srgbClr val="CC0000"/>
                </a:solidFill>
              </a:rPr>
              <a:t>a</a:t>
            </a:r>
            <a:r>
              <a:rPr lang="en"/>
              <a:t>bacabaca</a:t>
            </a:r>
            <a:r>
              <a:rPr lang="en" sz="2000"/>
              <a:t>”</a:t>
            </a:r>
            <a:endParaRPr sz="2000"/>
          </a:p>
          <a:p>
            <a:pPr indent="457200" lvl="0" marL="0" rtl="0" algn="l">
              <a:spcBef>
                <a:spcPts val="600"/>
              </a:spcBef>
              <a:spcAft>
                <a:spcPts val="0"/>
              </a:spcAft>
              <a:buNone/>
            </a:pPr>
            <a:r>
              <a:t/>
            </a:r>
            <a:endParaRPr/>
          </a:p>
        </p:txBody>
      </p:sp>
      <p:pic>
        <p:nvPicPr>
          <p:cNvPr id="898" name="Google Shape;898;p104"/>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899" name="Google Shape;899;p104"/>
          <p:cNvSpPr txBox="1"/>
          <p:nvPr/>
        </p:nvSpPr>
        <p:spPr>
          <a:xfrm>
            <a:off x="1559925" y="3752225"/>
            <a:ext cx="4342500" cy="238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900" name="Google Shape;900;p104"/>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901" name="Google Shape;901;p104"/>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902" name="Google Shape;902;p104"/>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a:t>
            </a:r>
            <a:endParaRPr sz="2400">
              <a:solidFill>
                <a:srgbClr val="222222"/>
              </a:solidFill>
              <a:highlight>
                <a:srgbClr val="F3F3F3"/>
              </a:highlight>
              <a:latin typeface="Roboto Condensed"/>
              <a:ea typeface="Roboto Condensed"/>
              <a:cs typeface="Roboto Condensed"/>
              <a:sym typeface="Roboto Condensed"/>
            </a:endParaRPr>
          </a:p>
        </p:txBody>
      </p:sp>
      <p:sp>
        <p:nvSpPr>
          <p:cNvPr id="903" name="Google Shape;903;p104"/>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sp>
        <p:nvSpPr>
          <p:cNvPr id="904" name="Google Shape;904;p104"/>
          <p:cNvSpPr/>
          <p:nvPr/>
        </p:nvSpPr>
        <p:spPr>
          <a:xfrm rot="10800000">
            <a:off x="8136790" y="3161752"/>
            <a:ext cx="297300" cy="8010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0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910" name="Google Shape;910;p105"/>
          <p:cNvSpPr txBox="1"/>
          <p:nvPr>
            <p:ph idx="1" type="body"/>
          </p:nvPr>
        </p:nvSpPr>
        <p:spPr>
          <a:xfrm>
            <a:off x="457200" y="11574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solidFill>
                  <a:srgbClr val="CC0000"/>
                </a:solidFill>
              </a:rPr>
              <a:t>ab</a:t>
            </a:r>
            <a:r>
              <a:rPr lang="en"/>
              <a:t>acabaca</a:t>
            </a:r>
            <a:r>
              <a:rPr lang="en" sz="2000"/>
              <a:t>”</a:t>
            </a:r>
            <a:endParaRPr sz="2000"/>
          </a:p>
          <a:p>
            <a:pPr indent="457200" lvl="0" marL="0" rtl="0" algn="l">
              <a:spcBef>
                <a:spcPts val="600"/>
              </a:spcBef>
              <a:spcAft>
                <a:spcPts val="0"/>
              </a:spcAft>
              <a:buNone/>
            </a:pPr>
            <a:r>
              <a:t/>
            </a:r>
            <a:endParaRPr/>
          </a:p>
        </p:txBody>
      </p:sp>
      <p:pic>
        <p:nvPicPr>
          <p:cNvPr id="911" name="Google Shape;911;p105"/>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912" name="Google Shape;912;p105"/>
          <p:cNvSpPr txBox="1"/>
          <p:nvPr/>
        </p:nvSpPr>
        <p:spPr>
          <a:xfrm>
            <a:off x="1559925" y="3731775"/>
            <a:ext cx="4342500" cy="240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913" name="Google Shape;913;p105"/>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b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ab</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914" name="Google Shape;914;p105"/>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915" name="Google Shape;915;p105"/>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a:t>
            </a:r>
            <a:r>
              <a:rPr lang="en" sz="2400">
                <a:solidFill>
                  <a:srgbClr val="222222"/>
                </a:solidFill>
                <a:highlight>
                  <a:srgbClr val="F3F3F3"/>
                </a:highlight>
                <a:latin typeface="Roboto Condensed"/>
                <a:ea typeface="Roboto Condensed"/>
                <a:cs typeface="Roboto Condensed"/>
                <a:sym typeface="Roboto Condensed"/>
              </a:rPr>
              <a:t> </a:t>
            </a:r>
            <a:endParaRPr sz="2400">
              <a:solidFill>
                <a:srgbClr val="222222"/>
              </a:solidFill>
              <a:highlight>
                <a:srgbClr val="F3F3F3"/>
              </a:highlight>
              <a:latin typeface="Roboto Condensed"/>
              <a:ea typeface="Roboto Condensed"/>
              <a:cs typeface="Roboto Condensed"/>
              <a:sym typeface="Roboto Condensed"/>
            </a:endParaRPr>
          </a:p>
        </p:txBody>
      </p:sp>
      <p:sp>
        <p:nvSpPr>
          <p:cNvPr id="916" name="Google Shape;916;p105"/>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917" name="Google Shape;917;p105"/>
          <p:cNvPicPr preferRelativeResize="0"/>
          <p:nvPr/>
        </p:nvPicPr>
        <p:blipFill>
          <a:blip r:embed="rId4">
            <a:alphaModFix/>
          </a:blip>
          <a:stretch>
            <a:fillRect/>
          </a:stretch>
        </p:blipFill>
        <p:spPr>
          <a:xfrm>
            <a:off x="8167350" y="3480550"/>
            <a:ext cx="519450" cy="519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LZW (Example)</a:t>
            </a:r>
            <a:endParaRPr/>
          </a:p>
        </p:txBody>
      </p:sp>
      <p:sp>
        <p:nvSpPr>
          <p:cNvPr id="923" name="Google Shape;923;p106"/>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Font typeface="Droid Sans"/>
              <a:buChar char="➔"/>
            </a:pPr>
            <a:r>
              <a:rPr lang="en" sz="2000"/>
              <a:t>Compress the following text: “</a:t>
            </a:r>
            <a:r>
              <a:rPr b="1" lang="en">
                <a:solidFill>
                  <a:srgbClr val="CC0000"/>
                </a:solidFill>
              </a:rPr>
              <a:t>ab</a:t>
            </a:r>
            <a:r>
              <a:rPr lang="en"/>
              <a:t>acabaca</a:t>
            </a:r>
            <a:r>
              <a:rPr lang="en" sz="2000"/>
              <a:t>”</a:t>
            </a:r>
            <a:endParaRPr sz="2000"/>
          </a:p>
          <a:p>
            <a:pPr indent="457200" lvl="0" marL="0" rtl="0" algn="l">
              <a:spcBef>
                <a:spcPts val="600"/>
              </a:spcBef>
              <a:spcAft>
                <a:spcPts val="0"/>
              </a:spcAft>
              <a:buNone/>
            </a:pPr>
            <a:r>
              <a:t/>
            </a:r>
            <a:endParaRPr/>
          </a:p>
        </p:txBody>
      </p:sp>
      <p:pic>
        <p:nvPicPr>
          <p:cNvPr id="924" name="Google Shape;924;p106"/>
          <p:cNvPicPr preferRelativeResize="0"/>
          <p:nvPr/>
        </p:nvPicPr>
        <p:blipFill>
          <a:blip r:embed="rId3">
            <a:alphaModFix/>
          </a:blip>
          <a:stretch>
            <a:fillRect/>
          </a:stretch>
        </p:blipFill>
        <p:spPr>
          <a:xfrm>
            <a:off x="457200" y="2145300"/>
            <a:ext cx="5564624" cy="4126250"/>
          </a:xfrm>
          <a:prstGeom prst="rect">
            <a:avLst/>
          </a:prstGeom>
          <a:noFill/>
          <a:ln>
            <a:noFill/>
          </a:ln>
        </p:spPr>
      </p:pic>
      <p:sp>
        <p:nvSpPr>
          <p:cNvPr id="925" name="Google Shape;925;p106"/>
          <p:cNvSpPr txBox="1"/>
          <p:nvPr/>
        </p:nvSpPr>
        <p:spPr>
          <a:xfrm>
            <a:off x="1559925" y="4085175"/>
            <a:ext cx="4342500" cy="205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926" name="Google Shape;926;p106"/>
          <p:cNvSpPr txBox="1"/>
          <p:nvPr/>
        </p:nvSpPr>
        <p:spPr>
          <a:xfrm>
            <a:off x="6352075" y="2880925"/>
            <a:ext cx="2427000" cy="1332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P =</a:t>
            </a:r>
            <a:r>
              <a:rPr lang="en" sz="2400">
                <a:solidFill>
                  <a:srgbClr val="222222"/>
                </a:solidFill>
                <a:highlight>
                  <a:srgbClr val="FFFFFF"/>
                </a:highlight>
                <a:latin typeface="Roboto Condensed"/>
                <a:ea typeface="Roboto Condensed"/>
                <a:cs typeface="Roboto Condensed"/>
                <a:sym typeface="Roboto Condensed"/>
              </a:rPr>
              <a:t> 		</a:t>
            </a:r>
            <a:r>
              <a:rPr lang="en" sz="2400">
                <a:solidFill>
                  <a:srgbClr val="222222"/>
                </a:solidFill>
                <a:highlight>
                  <a:srgbClr val="F3F3F3"/>
                </a:highlight>
                <a:latin typeface="Roboto Condensed"/>
                <a:ea typeface="Roboto Condensed"/>
                <a:cs typeface="Roboto Condensed"/>
                <a:sym typeface="Roboto Condensed"/>
              </a:rPr>
              <a:t>a</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C = 	b	</a:t>
            </a:r>
            <a:endParaRPr sz="2400">
              <a:solidFill>
                <a:srgbClr val="222222"/>
              </a:solidFill>
              <a:highlight>
                <a:srgbClr val="F3F3F3"/>
              </a:highlight>
              <a:latin typeface="Roboto Condensed"/>
              <a:ea typeface="Roboto Condensed"/>
              <a:cs typeface="Roboto Condensed"/>
              <a:sym typeface="Roboto Condensed"/>
            </a:endParaRPr>
          </a:p>
          <a:p>
            <a:pPr indent="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	P + C = ab</a:t>
            </a:r>
            <a:r>
              <a:rPr lang="en" sz="2400">
                <a:solidFill>
                  <a:srgbClr val="222222"/>
                </a:solidFill>
                <a:highlight>
                  <a:srgbClr val="FFFFFF"/>
                </a:highlight>
                <a:latin typeface="Roboto Condensed"/>
                <a:ea typeface="Roboto Condensed"/>
                <a:cs typeface="Roboto Condensed"/>
                <a:sym typeface="Roboto Condensed"/>
              </a:rPr>
              <a:t>	</a:t>
            </a:r>
            <a:endParaRPr sz="2400">
              <a:solidFill>
                <a:srgbClr val="222222"/>
              </a:solidFill>
              <a:highlight>
                <a:srgbClr val="FFFFFF"/>
              </a:highlight>
              <a:latin typeface="Roboto Condensed"/>
              <a:ea typeface="Roboto Condensed"/>
              <a:cs typeface="Roboto Condensed"/>
              <a:sym typeface="Roboto Condensed"/>
            </a:endParaRPr>
          </a:p>
        </p:txBody>
      </p:sp>
      <p:sp>
        <p:nvSpPr>
          <p:cNvPr id="927" name="Google Shape;927;p106"/>
          <p:cNvSpPr txBox="1"/>
          <p:nvPr/>
        </p:nvSpPr>
        <p:spPr>
          <a:xfrm>
            <a:off x="6352075" y="2247650"/>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EXECUTION</a:t>
            </a:r>
            <a:endParaRPr b="1" sz="1800">
              <a:solidFill>
                <a:srgbClr val="FFFFFF"/>
              </a:solidFill>
              <a:latin typeface="Roboto Condensed"/>
              <a:ea typeface="Roboto Condensed"/>
              <a:cs typeface="Roboto Condensed"/>
              <a:sym typeface="Roboto Condensed"/>
            </a:endParaRPr>
          </a:p>
        </p:txBody>
      </p:sp>
      <p:sp>
        <p:nvSpPr>
          <p:cNvPr id="928" name="Google Shape;928;p106"/>
          <p:cNvSpPr txBox="1"/>
          <p:nvPr/>
        </p:nvSpPr>
        <p:spPr>
          <a:xfrm>
            <a:off x="6352075" y="5085100"/>
            <a:ext cx="2427000" cy="1056000"/>
          </a:xfrm>
          <a:prstGeom prst="rect">
            <a:avLst/>
          </a:prstGeom>
          <a:solidFill>
            <a:srgbClr val="F3F3F3"/>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2400">
                <a:solidFill>
                  <a:srgbClr val="222222"/>
                </a:solidFill>
                <a:highlight>
                  <a:srgbClr val="F3F3F3"/>
                </a:highlight>
                <a:latin typeface="Roboto Condensed"/>
                <a:ea typeface="Roboto Condensed"/>
                <a:cs typeface="Roboto Condensed"/>
                <a:sym typeface="Roboto Condensed"/>
              </a:rPr>
              <a:t>0 </a:t>
            </a:r>
            <a:endParaRPr sz="2400">
              <a:solidFill>
                <a:srgbClr val="222222"/>
              </a:solidFill>
              <a:highlight>
                <a:srgbClr val="F3F3F3"/>
              </a:highlight>
              <a:latin typeface="Roboto Condensed"/>
              <a:ea typeface="Roboto Condensed"/>
              <a:cs typeface="Roboto Condensed"/>
              <a:sym typeface="Roboto Condensed"/>
            </a:endParaRPr>
          </a:p>
        </p:txBody>
      </p:sp>
      <p:sp>
        <p:nvSpPr>
          <p:cNvPr id="929" name="Google Shape;929;p106"/>
          <p:cNvSpPr txBox="1"/>
          <p:nvPr/>
        </p:nvSpPr>
        <p:spPr>
          <a:xfrm>
            <a:off x="6352075" y="4451825"/>
            <a:ext cx="24270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OUTPUT</a:t>
            </a:r>
            <a:endParaRPr b="1" sz="1800">
              <a:solidFill>
                <a:srgbClr val="FFFFFF"/>
              </a:solidFill>
              <a:latin typeface="Roboto Condensed"/>
              <a:ea typeface="Roboto Condensed"/>
              <a:cs typeface="Roboto Condensed"/>
              <a:sym typeface="Roboto Condensed"/>
            </a:endParaRPr>
          </a:p>
        </p:txBody>
      </p:sp>
      <p:pic>
        <p:nvPicPr>
          <p:cNvPr id="930" name="Google Shape;930;p106"/>
          <p:cNvPicPr preferRelativeResize="0"/>
          <p:nvPr/>
        </p:nvPicPr>
        <p:blipFill>
          <a:blip r:embed="rId4">
            <a:alphaModFix/>
          </a:blip>
          <a:stretch>
            <a:fillRect/>
          </a:stretch>
        </p:blipFill>
        <p:spPr>
          <a:xfrm>
            <a:off x="8167350" y="3480550"/>
            <a:ext cx="519450" cy="519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